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096700000000005E-2"/>
          <c:y val="5.9613800000000002E-2"/>
          <c:w val="0.42310399999999998"/>
          <c:h val="0.761379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Least Happy</c:v>
                </c:pt>
              </c:strCache>
            </c:strRef>
          </c:tx>
          <c:spPr>
            <a:gradFill flip="none" rotWithShape="1">
              <a:gsLst>
                <a:gs pos="0">
                  <a:srgbClr val="003881"/>
                </a:gs>
                <a:gs pos="100000">
                  <a:srgbClr val="002E6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Most Happy</c:v>
                </c:pt>
              </c:strCache>
            </c:strRef>
          </c:tx>
          <c:spPr>
            <a:gradFill flip="none" rotWithShape="1">
              <a:gsLst>
                <a:gs pos="0">
                  <a:srgbClr val="FF6818"/>
                </a:gs>
                <a:gs pos="100000">
                  <a:srgbClr val="D7571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18976"/>
        <c:axId val="160519368"/>
      </c:barChart>
      <c:catAx>
        <c:axId val="16051897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sz="2200" b="1" i="0" u="none" strike="noStrike">
                    <a:solidFill>
                      <a:srgbClr val="000000"/>
                    </a:solidFill>
                    <a:latin typeface="Helvetica"/>
                  </a:rPr>
                  <a:t>Number of months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60519368"/>
        <c:crosses val="autoZero"/>
        <c:auto val="1"/>
        <c:lblAlgn val="ctr"/>
        <c:lblOffset val="100"/>
        <c:noMultiLvlLbl val="1"/>
      </c:catAx>
      <c:valAx>
        <c:axId val="160519368"/>
        <c:scaling>
          <c:orientation val="minMax"/>
          <c:max val="60"/>
          <c:min val="0"/>
        </c:scaling>
        <c:delete val="0"/>
        <c:axPos val="l"/>
        <c:majorGridlines>
          <c:spPr>
            <a:ln w="12700" cap="flat">
              <a:solidFill>
                <a:srgbClr val="A2BD90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60518976"/>
        <c:crosses val="autoZero"/>
        <c:crossBetween val="between"/>
        <c:majorUnit val="10"/>
        <c:minorUnit val="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2874299999999996"/>
          <c:y val="0.41370800000000002"/>
          <c:w val="0.47125699999999998"/>
          <c:h val="0.14422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003366"/>
              </a:solidFill>
              <a:latin typeface="Helvetica"/>
            </a:defRPr>
          </a:pPr>
          <a:endParaRPr lang="sk-SK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2418"/>
          <c:y val="5.6625200000000001E-2"/>
          <c:w val="0.38632100000000003"/>
          <c:h val="0.72194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Least Happy</c:v>
                </c:pt>
              </c:strCache>
            </c:strRef>
          </c:tx>
          <c:spPr>
            <a:gradFill flip="none" rotWithShape="1">
              <a:gsLst>
                <a:gs pos="0">
                  <a:srgbClr val="003881"/>
                </a:gs>
                <a:gs pos="100000">
                  <a:srgbClr val="002E6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Most Happy</c:v>
                </c:pt>
              </c:strCache>
            </c:strRef>
          </c:tx>
          <c:spPr>
            <a:gradFill flip="none" rotWithShape="1">
              <a:gsLst>
                <a:gs pos="0">
                  <a:srgbClr val="FF6818"/>
                </a:gs>
                <a:gs pos="100000">
                  <a:srgbClr val="D7571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74024"/>
        <c:axId val="191674416"/>
      </c:barChart>
      <c:catAx>
        <c:axId val="19167402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sz="2200" b="1" i="0" u="none" strike="noStrike">
                    <a:solidFill>
                      <a:srgbClr val="000000"/>
                    </a:solidFill>
                    <a:latin typeface="Helvetica"/>
                  </a:rPr>
                  <a:t>Number of sick days taken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91674416"/>
        <c:crosses val="autoZero"/>
        <c:auto val="1"/>
        <c:lblAlgn val="ctr"/>
        <c:lblOffset val="100"/>
        <c:noMultiLvlLbl val="1"/>
      </c:catAx>
      <c:valAx>
        <c:axId val="191674416"/>
        <c:scaling>
          <c:orientation val="minMax"/>
          <c:max val="8"/>
          <c:min val="0"/>
        </c:scaling>
        <c:delete val="0"/>
        <c:axPos val="l"/>
        <c:majorGridlines>
          <c:spPr>
            <a:ln w="12700" cap="flat">
              <a:solidFill>
                <a:srgbClr val="A2BD90"/>
              </a:solidFill>
              <a:prstDash val="solid"/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91674024"/>
        <c:crosses val="autoZero"/>
        <c:crossBetween val="between"/>
        <c:majorUnit val="1"/>
        <c:minorUnit val="0.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2670899999999998"/>
          <c:y val="0.39233699999999999"/>
          <c:w val="0.47329100000000002"/>
          <c:h val="0.138250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003366"/>
              </a:solidFill>
              <a:latin typeface="Helvetica"/>
            </a:defRPr>
          </a:pPr>
          <a:endParaRPr lang="sk-SK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1312"/>
          <c:y val="5.6625200000000001E-2"/>
          <c:w val="0.403893"/>
          <c:h val="0.72194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Least Happy</c:v>
                </c:pt>
              </c:strCache>
            </c:strRef>
          </c:tx>
          <c:spPr>
            <a:gradFill flip="none" rotWithShape="1">
              <a:gsLst>
                <a:gs pos="0">
                  <a:srgbClr val="003881"/>
                </a:gs>
                <a:gs pos="100000">
                  <a:srgbClr val="002E6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Most Happy</c:v>
                </c:pt>
              </c:strCache>
            </c:strRef>
          </c:tx>
          <c:spPr>
            <a:gradFill flip="none" rotWithShape="1">
              <a:gsLst>
                <a:gs pos="0">
                  <a:srgbClr val="FF6818"/>
                </a:gs>
                <a:gs pos="100000">
                  <a:srgbClr val="D7571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76768"/>
        <c:axId val="191677160"/>
      </c:barChart>
      <c:catAx>
        <c:axId val="19167676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sz="2200" b="1" i="0" u="none" strike="noStrike">
                    <a:solidFill>
                      <a:srgbClr val="000000"/>
                    </a:solidFill>
                    <a:latin typeface="Helvetica"/>
                  </a:rPr>
                  <a:t>% of time focused on task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91677160"/>
        <c:crosses val="autoZero"/>
        <c:auto val="1"/>
        <c:lblAlgn val="ctr"/>
        <c:lblOffset val="100"/>
        <c:noMultiLvlLbl val="1"/>
      </c:catAx>
      <c:valAx>
        <c:axId val="191677160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A2BD90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38100" cap="flat">
            <a:solidFill>
              <a:srgbClr val="003366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3366"/>
                </a:solidFill>
                <a:latin typeface="Helvetica"/>
              </a:defRPr>
            </a:pPr>
            <a:endParaRPr lang="sk-SK"/>
          </a:p>
        </c:txPr>
        <c:crossAx val="191676768"/>
        <c:crosses val="autoZero"/>
        <c:crossBetween val="between"/>
        <c:majorUnit val="25"/>
        <c:minorUnit val="12.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25698"/>
          <c:y val="0.42095199999999999"/>
          <c:w val="0.474302"/>
          <c:h val="0.138250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003366"/>
              </a:solidFill>
              <a:latin typeface="Helvetica"/>
            </a:defRPr>
          </a:pPr>
          <a:endParaRPr lang="sk-SK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6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15" name="Picture 29" descr="Picture 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0"/>
            <a:ext cx="2221350" cy="15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0515" y="7867650"/>
            <a:ext cx="1565337" cy="10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8" name="„Sem napište citát.“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rázek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ext názvu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2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rázek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Text názvu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rázek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rázek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rázek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Obrázek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Obrázek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4" name="Picture 29" descr="Picture 29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71085" y="41727"/>
            <a:ext cx="2221350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963215" y="8273443"/>
            <a:ext cx="1565337" cy="1074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CINKCENTRUM.CZ" TargetMode="External"/><Relationship Id="rId2" Type="http://schemas.openxmlformats.org/officeDocument/2006/relationships/hyperlink" Target="mailto:ZELINGROVA@KOUCINKCENTRUM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Jak zvládnout dnešní dobu ve zdraví."/>
          <p:cNvSpPr txBox="1">
            <a:spLocks noGrp="1"/>
          </p:cNvSpPr>
          <p:nvPr>
            <p:ph type="ctrTitle"/>
          </p:nvPr>
        </p:nvSpPr>
        <p:spPr>
          <a:xfrm>
            <a:off x="1269999" y="1147232"/>
            <a:ext cx="10464801" cy="330200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Jak zvládnout dnešní dobu ve zdraví.</a:t>
            </a:r>
          </a:p>
        </p:txBody>
      </p:sp>
      <p:sp>
        <p:nvSpPr>
          <p:cNvPr id="134" name="Jak najít vnitřní klid a dosáhnout osobního štěstí?  Jak získat zdravé sebevědomí a smysluplný život v naší rychlé době?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41900"/>
            <a:ext cx="10464800" cy="1880923"/>
          </a:xfrm>
          <a:prstGeom prst="rect">
            <a:avLst/>
          </a:prstGeom>
        </p:spPr>
        <p:txBody>
          <a:bodyPr/>
          <a:lstStyle/>
          <a:p>
            <a:pPr defTabSz="414780">
              <a:defRPr sz="2600"/>
            </a:pPr>
            <a:r>
              <a:t>Jak najít vnitřní klid a dosáhnout osobního štěstí? </a:t>
            </a:r>
            <a:br/>
            <a:r>
              <a:t>Jak získat zdravé sebevědomí a smysluplný život v naší rychlé době? </a:t>
            </a:r>
          </a:p>
          <a:p>
            <a:pPr defTabSz="414780">
              <a:defRPr sz="2600"/>
            </a:pPr>
            <a:r>
              <a:t>Kdo má odpovědnost a za co? </a:t>
            </a:r>
            <a:br/>
            <a:r>
              <a:t>Co bychom měli vědět a na jaké otázky bychom měli znát odpověď.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Je dobré vědět co je v životě důležité a pro koho."/>
          <p:cNvSpPr txBox="1">
            <a:spLocks noGrp="1"/>
          </p:cNvSpPr>
          <p:nvPr>
            <p:ph type="title"/>
          </p:nvPr>
        </p:nvSpPr>
        <p:spPr>
          <a:xfrm>
            <a:off x="1117600" y="2667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Je dobré vědět co je v životě důležité a pro koho.</a:t>
            </a:r>
          </a:p>
        </p:txBody>
      </p:sp>
      <p:sp>
        <p:nvSpPr>
          <p:cNvPr id="17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Zkuste se na svůj život podívat jinou optikou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Zkuste se na svůj život podívat jinou optikou. </a:t>
            </a:r>
          </a:p>
        </p:txBody>
      </p:sp>
      <p:sp>
        <p:nvSpPr>
          <p:cNvPr id="180" name="Text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502739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525" y="3108522"/>
            <a:ext cx="5251056" cy="525105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MIŘTE SE TÍM, ŽE KAŽDÝ DEN BUDETE HLEDAT ZPŮSOB, JAK MŮŽE BÝT DALŠÍ DEN LEPŠÍ A JAK MŮŽE BÝT VÁŠ VZTAH SILNĚJŠÍ.…"/>
          <p:cNvSpPr txBox="1"/>
          <p:nvPr/>
        </p:nvSpPr>
        <p:spPr>
          <a:xfrm>
            <a:off x="6608232" y="2590798"/>
            <a:ext cx="5334003" cy="628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SMIŘTE SE TÍM, ŽE KAŽDÝ DEN BUDETE HLEDAT ZPŮSOB, JAK MŮŽE BÝT DALŠÍ DEN LEPŠÍ A JAK MŮŽE BÝT VÁŠ VZTAH SILNĚJŠÍ. 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BUĎTE ZVÍDAVÍ. POKUD NEVÍTE, HLEDEJTE ODPOVĚĎ.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NEZTRÁCEJTE ČAS. POKUD SE NĚCO NAUČÍTE, APLIKUJTE. 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POZNEJTE ROVNOVÁHU, PROŽIJTE JI, ZAPAMATUJTE SI JI. 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POKUD SE ODCHYLUJETE OD NORMÁLU, HNED HLEDEJTE ZPŮSOBY JAK DĚLAT VĚCI JINAK A VYROVNAT SE.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BUDUJTE SI RODINU A LIDI, NA KTERÉ SE MŮŽETE SPOLEHNOUT.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SPOLÉHEJTE SAMI NA SEBE, POKUD BUDETE V POHODĚ VY, OSTATNÍ BUDOU TAKÉ. 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MĚJTE OČI OTEVŘENÉ, POKUD VIDÍTE, ŽE NĚKOMU NENÍ DOBŘE, ZAJÍMEJTE SE. </a:t>
            </a:r>
          </a:p>
          <a:p>
            <a:pPr marL="185165" indent="-185165" algn="l" defTabSz="315468">
              <a:spcBef>
                <a:spcPts val="1700"/>
              </a:spcBef>
              <a:buSzPct val="75000"/>
              <a:buChar char="•"/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NEOBVIŇUJTE SE Z NIČEHO. ŽIVOT JE MOC SLOŽITÝ. HLEDEJTE ZPŮSOB, JAK SITUACI VYŘEŠIT.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KOUČINK"/>
          <p:cNvSpPr txBox="1">
            <a:spLocks noGrp="1"/>
          </p:cNvSpPr>
          <p:nvPr>
            <p:ph type="title"/>
          </p:nvPr>
        </p:nvSpPr>
        <p:spPr>
          <a:xfrm>
            <a:off x="952500" y="173566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KOUČINK</a:t>
            </a:r>
          </a:p>
        </p:txBody>
      </p:sp>
      <p:sp>
        <p:nvSpPr>
          <p:cNvPr id="185" name="ZE SPORTU DO BUSINESSU…"/>
          <p:cNvSpPr txBox="1">
            <a:spLocks noGrp="1"/>
          </p:cNvSpPr>
          <p:nvPr>
            <p:ph type="body" sz="half" idx="1"/>
          </p:nvPr>
        </p:nvSpPr>
        <p:spPr>
          <a:xfrm>
            <a:off x="245532" y="2278287"/>
            <a:ext cx="5334003" cy="6286503"/>
          </a:xfrm>
          <a:prstGeom prst="rect">
            <a:avLst/>
          </a:prstGeom>
        </p:spPr>
        <p:txBody>
          <a:bodyPr/>
          <a:lstStyle/>
          <a:p>
            <a:r>
              <a:t>ZE SPORTU DO BUSINESSU</a:t>
            </a:r>
          </a:p>
          <a:p>
            <a:r>
              <a:t>Z BUSINESSU DO VÝCHOVY A VZDĚLÁVÁNÍ</a:t>
            </a:r>
          </a:p>
          <a:p>
            <a:r>
              <a:t>Z VÝCHOVY A VZDĚLÁVÁNÍ ZPĚT DO SPORTU</a:t>
            </a:r>
          </a:p>
          <a:p>
            <a:r>
              <a:t>A PAK …….. DO ŽIVOTA KAŽDÉHO Z NÁS</a:t>
            </a:r>
          </a:p>
          <a:p>
            <a:r>
              <a:t>https://www.facebook.com/142874255756116/videos/1036144709762395/</a:t>
            </a:r>
          </a:p>
        </p:txBody>
      </p:sp>
      <p:pic>
        <p:nvPicPr>
          <p:cNvPr id="186" name="IMG_6141-small.jpg" descr="IMG_6141-small.jpg"/>
          <p:cNvPicPr>
            <a:picLocks noChangeAspect="1"/>
          </p:cNvPicPr>
          <p:nvPr/>
        </p:nvPicPr>
        <p:blipFill>
          <a:blip r:embed="rId2">
            <a:extLst/>
          </a:blip>
          <a:srcRect l="6571" t="383" b="383"/>
          <a:stretch>
            <a:fillRect/>
          </a:stretch>
        </p:blipFill>
        <p:spPr>
          <a:xfrm>
            <a:off x="5531375" y="2880147"/>
            <a:ext cx="6842480" cy="4845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áte štěstí, jste tu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Máte štěstí, jste tu.</a:t>
            </a:r>
          </a:p>
        </p:txBody>
      </p:sp>
      <p:pic>
        <p:nvPicPr>
          <p:cNvPr id="189" name="neznámý.jpg" descr="neznámý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929" y="2245080"/>
            <a:ext cx="10404290" cy="5852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Kdo má odpovědnost a za c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Kdo má odpovědnost a za co?</a:t>
            </a:r>
          </a:p>
        </p:txBody>
      </p:sp>
      <p:sp>
        <p:nvSpPr>
          <p:cNvPr id="192" name="Každý za svůj život, ať už jsme jací jsme, je na nás jak se k tomu postavíme.…"/>
          <p:cNvSpPr txBox="1">
            <a:spLocks noGrp="1"/>
          </p:cNvSpPr>
          <p:nvPr>
            <p:ph type="body" sz="half" idx="1"/>
          </p:nvPr>
        </p:nvSpPr>
        <p:spPr>
          <a:xfrm>
            <a:off x="918633" y="2224353"/>
            <a:ext cx="7002596" cy="6286503"/>
          </a:xfrm>
          <a:prstGeom prst="rect">
            <a:avLst/>
          </a:prstGeom>
        </p:spPr>
        <p:txBody>
          <a:bodyPr/>
          <a:lstStyle/>
          <a:p>
            <a:pPr marL="260604" indent="-260604" defTabSz="443991">
              <a:spcBef>
                <a:spcPts val="2400"/>
              </a:spcBef>
              <a:defRPr sz="2100"/>
            </a:pPr>
            <a:r>
              <a:t>Každý za svůj život, ať už jsme jací jsme, je na nás jak se k tomu postavíme. 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Potřebujeme získat sebedůvěru a dovednosti, abychom byli schopni měnit svět uvnitř i kolem nás. 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Potřebujeme být trpěliví a převzít odpovědnost. 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Zaměstnavatel má odpovědnost za prostředí, které vytváří pro své zaměstnance. Důležitější jsou vztahy a pocity lidí, než pětihvězdičkové kanceláře. 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Zdraví firem a jejich zaměstnanců je závislé na tom, jak lidé ustojí své nadřízené a jak se k prostředí postaví. 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Abychom se dopracovali k moudrosti, potřebujeme si vážit každého okamžiku, kdy můžeme dělat to nejlepší a nejlépe jak umíme.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Jak zvládnout dnešní dobu ve zdraví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Jak zvládnout dnešní dobu ve zdraví? </a:t>
            </a:r>
          </a:p>
        </p:txBody>
      </p:sp>
      <p:sp>
        <p:nvSpPr>
          <p:cNvPr id="195" name="Zaměřit pozornost na sebe a podívat se na situaci, ve které se nachází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Zaměřit pozornost na sebe a podívat se na situaci, ve které se nacházím. </a:t>
            </a:r>
          </a:p>
          <a:p>
            <a:r>
              <a:t>Naslouchat těm, kteří vás mají rádi. Umí dát zpětnou vazbu, kterou často nechceme vidět. </a:t>
            </a:r>
          </a:p>
          <a:p>
            <a:r>
              <a:t>Znát stresory, snížit jejich počet a s těmi co zůstanou se naučit pracovat. </a:t>
            </a:r>
          </a:p>
          <a:p>
            <a:r>
              <a:t>Vyvážit pracovní nasazení a své koníčky. </a:t>
            </a:r>
          </a:p>
          <a:p>
            <a:r>
              <a:t>Být přítomný s rodinou a užívat si společný čas.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ZELINGROVA@KOUCINKCENTRUM.CZ, 777 228 962, WWW.KOUCINKCENTRUM.CZ"/>
          <p:cNvSpPr txBox="1">
            <a:spLocks noGrp="1"/>
          </p:cNvSpPr>
          <p:nvPr>
            <p:ph type="body" sz="quarter" idx="1"/>
          </p:nvPr>
        </p:nvSpPr>
        <p:spPr>
          <a:xfrm>
            <a:off x="1374054" y="8276580"/>
            <a:ext cx="10256692" cy="1541464"/>
          </a:xfrm>
          <a:prstGeom prst="rect">
            <a:avLst/>
          </a:prstGeom>
        </p:spPr>
        <p:txBody>
          <a:bodyPr/>
          <a:lstStyle/>
          <a:p>
            <a:pPr algn="ctr"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ZELINGROVA@KOUCINKCENTRUM.CZ</a:t>
            </a:r>
            <a:r>
              <a:rPr u="none"/>
              <a:t>, 777 228 962,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WWW.KOUCINKCENTRUM.CZ</a:t>
            </a:r>
            <a:r>
              <a:rPr u="none"/>
              <a:t> </a:t>
            </a:r>
          </a:p>
        </p:txBody>
      </p:sp>
      <p:pic>
        <p:nvPicPr>
          <p:cNvPr id="198" name="P1130085.jpg" descr="P1130085.jpg"/>
          <p:cNvPicPr>
            <a:picLocks noChangeAspect="1"/>
          </p:cNvPicPr>
          <p:nvPr/>
        </p:nvPicPr>
        <p:blipFill>
          <a:blip r:embed="rId4">
            <a:extLst/>
          </a:blip>
          <a:srcRect t="12066" b="12066"/>
          <a:stretch>
            <a:fillRect/>
          </a:stretch>
        </p:blipFill>
        <p:spPr>
          <a:xfrm>
            <a:off x="3033315" y="445801"/>
            <a:ext cx="6938271" cy="7926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NKA ZELINGROVÁ, PCC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LENKA ZELINGROVÁ, PCC</a:t>
            </a:r>
          </a:p>
          <a:p>
            <a:r>
              <a:t>MANŽELKA A MÁMA</a:t>
            </a:r>
          </a:p>
          <a:p>
            <a:r>
              <a:t>14 LET ŘEDITELKA KC</a:t>
            </a:r>
          </a:p>
          <a:p>
            <a:r>
              <a:t>EXTERNÍ KOUČ, MENTOR</a:t>
            </a:r>
          </a:p>
          <a:p>
            <a:r>
              <a:t>FILANTROP</a:t>
            </a:r>
          </a:p>
          <a:p>
            <a:r>
              <a:t>MILOVNICE MNOHA KONÍČKŮ</a:t>
            </a:r>
          </a:p>
        </p:txBody>
      </p:sp>
      <p:pic>
        <p:nvPicPr>
          <p:cNvPr id="137" name="MtdGqUvFRA2LKlaMo8fU1Q_thumb_8c22.jpg" descr="MtdGqUvFRA2LKlaMo8fU1Q_thumb_8c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3269" y="3090187"/>
            <a:ext cx="2869881" cy="2421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29" descr="Picture 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085" y="41727"/>
            <a:ext cx="2221350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Obrázek" descr="Obrá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63215" y="8273443"/>
            <a:ext cx="1565337" cy="1074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1789.jpg" descr="IMG_178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59738" y="5567858"/>
            <a:ext cx="3224967" cy="241912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Kdo jsem, kam patřím?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Kdo jsem, kam patřím?</a:t>
            </a:r>
          </a:p>
        </p:txBody>
      </p:sp>
      <p:sp>
        <p:nvSpPr>
          <p:cNvPr id="142" name="Číslo snímku"/>
          <p:cNvSpPr txBox="1">
            <a:spLocks noGrp="1"/>
          </p:cNvSpPr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 se děj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Co se děje?</a:t>
            </a:r>
          </a:p>
        </p:txBody>
      </p:sp>
      <p:sp>
        <p:nvSpPr>
          <p:cNvPr id="145" name="Spoléháme více na externí zdroje, než na vlastní.…"/>
          <p:cNvSpPr txBox="1">
            <a:spLocks noGrp="1"/>
          </p:cNvSpPr>
          <p:nvPr>
            <p:ph type="body" idx="1"/>
          </p:nvPr>
        </p:nvSpPr>
        <p:spPr>
          <a:xfrm>
            <a:off x="952499" y="2269065"/>
            <a:ext cx="11099803" cy="6286503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200"/>
            </a:pPr>
            <a:r>
              <a:t>Spoléháme více na externí zdroje, než na vlastní.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Nadřazujeme firemní svět nad osobní život.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Být součástí dění na sociálních sítích je více, než být sám se sebou.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Změny kolem nás jsou tak rychlé, že náš organismus nestačí reagovat. Nemá dostatek času na adaptaci.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Čas v budoucnu je pro nás podstatnější než ten, který žijeme nyní.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Socioekonomické nůžky se otevírají čím dál víc.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Přestali jsme si vážit služeb a jeden druhého. </a:t>
            </a:r>
          </a:p>
          <a:p>
            <a:pPr marL="311150" indent="-311150" defTabSz="408940">
              <a:spcBef>
                <a:spcPts val="2900"/>
              </a:spcBef>
              <a:defRPr sz="2200"/>
            </a:pPr>
            <a:r>
              <a:t>Chceme instatní svět. Vše hned. Přestali jsme společně budovat, být trpeliví a dělat kompromisy.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00"/>
            </a:pPr>
            <a:endParaRPr/>
          </a:p>
        </p:txBody>
      </p:sp>
      <p:sp>
        <p:nvSpPr>
          <p:cNvPr id="148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angry-2191104_1280.jpg" descr="angry-21911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6218" y="1400704"/>
            <a:ext cx="10432363" cy="6952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8904" b="28634"/>
          <a:stretch>
            <a:fillRect/>
          </a:stretch>
        </p:blipFill>
        <p:spPr>
          <a:xfrm>
            <a:off x="-1" y="7130061"/>
            <a:ext cx="2614509" cy="262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0852" y="101599"/>
            <a:ext cx="1790420" cy="179267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Obchodní případ: Záměr odejít"/>
          <p:cNvSpPr txBox="1">
            <a:spLocks noGrp="1"/>
          </p:cNvSpPr>
          <p:nvPr>
            <p:ph type="title" idx="4294967295"/>
          </p:nvPr>
        </p:nvSpPr>
        <p:spPr>
          <a:xfrm>
            <a:off x="356727" y="101598"/>
            <a:ext cx="10548341" cy="1806226"/>
          </a:xfrm>
          <a:prstGeom prst="rect">
            <a:avLst/>
          </a:prstGeom>
        </p:spPr>
        <p:txBody>
          <a:bodyPr lIns="54185" tIns="54185" rIns="54185" bIns="54185"/>
          <a:lstStyle>
            <a:lvl1pPr algn="l" defTabSz="1300480">
              <a:defRPr sz="4400">
                <a:solidFill>
                  <a:srgbClr val="EA5F1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Obchodní případ: Záměr odejít</a:t>
            </a:r>
          </a:p>
        </p:txBody>
      </p:sp>
      <p:graphicFrame>
        <p:nvGraphicFramePr>
          <p:cNvPr id="154" name="2D sloupcový graf"/>
          <p:cNvGraphicFramePr/>
          <p:nvPr/>
        </p:nvGraphicFramePr>
        <p:xfrm>
          <a:off x="6066538" y="2464686"/>
          <a:ext cx="7512235" cy="617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" name="Srovnání nejspokojenějších zaměstnanců s jejich nejméně spokojenými kolegy"/>
          <p:cNvSpPr txBox="1"/>
          <p:nvPr/>
        </p:nvSpPr>
        <p:spPr>
          <a:xfrm>
            <a:off x="356728" y="3199270"/>
            <a:ext cx="5653478" cy="264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185" tIns="54185" rIns="54185" bIns="54185">
            <a:spAutoFit/>
          </a:bodyPr>
          <a:lstStyle/>
          <a:p>
            <a:pPr algn="l" defTabSz="1300480">
              <a:spcBef>
                <a:spcPts val="2100"/>
              </a:spcBef>
              <a:defRPr sz="3400">
                <a:solidFill>
                  <a:srgbClr val="00337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Srovnání </a:t>
            </a:r>
            <a:r>
              <a:rPr b="1">
                <a:solidFill>
                  <a:srgbClr val="EA5F16"/>
                </a:solidFill>
              </a:rPr>
              <a:t>nejspokojenějších </a:t>
            </a:r>
            <a:r>
              <a:t>zaměstnanců s jejich </a:t>
            </a:r>
            <a:r>
              <a:rPr b="1">
                <a:solidFill>
                  <a:srgbClr val="EA5F16"/>
                </a:solidFill>
              </a:rPr>
              <a:t>nejméně spokojenými </a:t>
            </a:r>
            <a:r>
              <a:t>kolegy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8904" b="28634"/>
          <a:stretch>
            <a:fillRect/>
          </a:stretch>
        </p:blipFill>
        <p:spPr>
          <a:xfrm>
            <a:off x="-1" y="7130061"/>
            <a:ext cx="2614509" cy="262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0852" y="101599"/>
            <a:ext cx="1790420" cy="179267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Obchodní případ: Nemocenská"/>
          <p:cNvSpPr txBox="1">
            <a:spLocks noGrp="1"/>
          </p:cNvSpPr>
          <p:nvPr>
            <p:ph type="title" idx="4294967295"/>
          </p:nvPr>
        </p:nvSpPr>
        <p:spPr>
          <a:xfrm>
            <a:off x="356727" y="101598"/>
            <a:ext cx="10548341" cy="1806226"/>
          </a:xfrm>
          <a:prstGeom prst="rect">
            <a:avLst/>
          </a:prstGeom>
        </p:spPr>
        <p:txBody>
          <a:bodyPr lIns="54185" tIns="54185" rIns="54185" bIns="54185"/>
          <a:lstStyle>
            <a:lvl1pPr algn="l" defTabSz="1300480">
              <a:defRPr sz="4400">
                <a:solidFill>
                  <a:srgbClr val="EA5F1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Obchodní případ: Nemocenská</a:t>
            </a:r>
          </a:p>
        </p:txBody>
      </p:sp>
      <p:graphicFrame>
        <p:nvGraphicFramePr>
          <p:cNvPr id="160" name="2D sloupcový graf"/>
          <p:cNvGraphicFramePr/>
          <p:nvPr/>
        </p:nvGraphicFramePr>
        <p:xfrm>
          <a:off x="6409479" y="2507583"/>
          <a:ext cx="7479956" cy="65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1" name="Srovnání nejspokojenějších zaměstnanců s jejich nejméně spokojenými kolegy"/>
          <p:cNvSpPr txBox="1"/>
          <p:nvPr/>
        </p:nvSpPr>
        <p:spPr>
          <a:xfrm>
            <a:off x="356728" y="3199270"/>
            <a:ext cx="5653478" cy="264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185" tIns="54185" rIns="54185" bIns="54185">
            <a:spAutoFit/>
          </a:bodyPr>
          <a:lstStyle/>
          <a:p>
            <a:pPr algn="l" defTabSz="1300480">
              <a:spcBef>
                <a:spcPts val="2100"/>
              </a:spcBef>
              <a:defRPr sz="3400">
                <a:solidFill>
                  <a:srgbClr val="00337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Srovnání </a:t>
            </a:r>
            <a:r>
              <a:rPr b="1">
                <a:solidFill>
                  <a:srgbClr val="EA5F16"/>
                </a:solidFill>
              </a:rPr>
              <a:t>nejspokojenějších </a:t>
            </a:r>
            <a:r>
              <a:t>zaměstnanců s jejich </a:t>
            </a:r>
            <a:r>
              <a:rPr b="1">
                <a:solidFill>
                  <a:srgbClr val="EA5F16"/>
                </a:solidFill>
              </a:rPr>
              <a:t>nejméně spokojenými </a:t>
            </a:r>
            <a:r>
              <a:t>kolegy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8904" b="28634"/>
          <a:stretch>
            <a:fillRect/>
          </a:stretch>
        </p:blipFill>
        <p:spPr>
          <a:xfrm>
            <a:off x="-1" y="7130061"/>
            <a:ext cx="2614509" cy="262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0852" y="101599"/>
            <a:ext cx="1790420" cy="179267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Obchodní případ: Zaměření na úkol"/>
          <p:cNvSpPr txBox="1">
            <a:spLocks noGrp="1"/>
          </p:cNvSpPr>
          <p:nvPr>
            <p:ph type="title" idx="4294967295"/>
          </p:nvPr>
        </p:nvSpPr>
        <p:spPr>
          <a:xfrm>
            <a:off x="356727" y="101598"/>
            <a:ext cx="10548341" cy="1806226"/>
          </a:xfrm>
          <a:prstGeom prst="rect">
            <a:avLst/>
          </a:prstGeom>
        </p:spPr>
        <p:txBody>
          <a:bodyPr lIns="54185" tIns="54185" rIns="54185" bIns="54185"/>
          <a:lstStyle>
            <a:lvl1pPr algn="l" defTabSz="1300480">
              <a:defRPr sz="4400">
                <a:solidFill>
                  <a:srgbClr val="EA5F1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Obchodní případ: Zaměření na úkol</a:t>
            </a:r>
          </a:p>
        </p:txBody>
      </p:sp>
      <p:graphicFrame>
        <p:nvGraphicFramePr>
          <p:cNvPr id="166" name="2D sloupcový graf"/>
          <p:cNvGraphicFramePr/>
          <p:nvPr/>
        </p:nvGraphicFramePr>
        <p:xfrm>
          <a:off x="6432275" y="2527903"/>
          <a:ext cx="7464018" cy="65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7" name="Srovnání nejspokojenějších zaměstnanců s jejich nejméně spokojenými kolegy"/>
          <p:cNvSpPr txBox="1"/>
          <p:nvPr/>
        </p:nvSpPr>
        <p:spPr>
          <a:xfrm>
            <a:off x="356728" y="3199270"/>
            <a:ext cx="5653478" cy="264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185" tIns="54185" rIns="54185" bIns="54185">
            <a:spAutoFit/>
          </a:bodyPr>
          <a:lstStyle/>
          <a:p>
            <a:pPr algn="l" defTabSz="1300480">
              <a:spcBef>
                <a:spcPts val="2100"/>
              </a:spcBef>
              <a:defRPr sz="3400">
                <a:solidFill>
                  <a:srgbClr val="00337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Srovnání </a:t>
            </a:r>
            <a:r>
              <a:rPr b="1">
                <a:solidFill>
                  <a:srgbClr val="EA5F16"/>
                </a:solidFill>
              </a:rPr>
              <a:t>nejspokojenějších </a:t>
            </a:r>
            <a:r>
              <a:t>zaměstnanců s jejich </a:t>
            </a:r>
            <a:r>
              <a:rPr b="1">
                <a:solidFill>
                  <a:srgbClr val="EA5F16"/>
                </a:solidFill>
              </a:rPr>
              <a:t>nejméně spokojenými </a:t>
            </a:r>
            <a:r>
              <a:t>kolegy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7f427ff-c04d-4706-a2f9-048d098efcba.JPG" descr="a7f427ff-c04d-4706-a2f9-048d098efcb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678" y="1663294"/>
            <a:ext cx="5937858" cy="7917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544bfa1f-9a2b-43d1-a5af-1e05f866205e.JPG" descr="544bfa1f-9a2b-43d1-a5af-1e05f866205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7376" y="1665770"/>
            <a:ext cx="5937858" cy="791219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o si myslí vyhořelí?"/>
          <p:cNvSpPr txBox="1">
            <a:spLocks noGrp="1"/>
          </p:cNvSpPr>
          <p:nvPr>
            <p:ph type="title" idx="4294967295"/>
          </p:nvPr>
        </p:nvSpPr>
        <p:spPr>
          <a:xfrm>
            <a:off x="952500" y="253999"/>
            <a:ext cx="11099800" cy="157989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Co si myslí vyhořelí?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Jak vypadá štěstí?"/>
          <p:cNvSpPr txBox="1">
            <a:spLocks noGrp="1"/>
          </p:cNvSpPr>
          <p:nvPr>
            <p:ph type="title"/>
          </p:nvPr>
        </p:nvSpPr>
        <p:spPr>
          <a:xfrm>
            <a:off x="1054100" y="24638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Jak vypadá štěstí?</a:t>
            </a:r>
          </a:p>
        </p:txBody>
      </p:sp>
      <p:sp>
        <p:nvSpPr>
          <p:cNvPr id="174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Vlastní</PresentationFormat>
  <Paragraphs>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Georgia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White</vt:lpstr>
      <vt:lpstr>Jak zvládnout dnešní dobu ve zdraví.</vt:lpstr>
      <vt:lpstr>Kdo jsem, kam patřím?</vt:lpstr>
      <vt:lpstr>Co se děje?</vt:lpstr>
      <vt:lpstr>Prezentace aplikace PowerPoint</vt:lpstr>
      <vt:lpstr>Obchodní případ: Záměr odejít</vt:lpstr>
      <vt:lpstr>Obchodní případ: Nemocenská</vt:lpstr>
      <vt:lpstr>Obchodní případ: Zaměření na úkol</vt:lpstr>
      <vt:lpstr>Co si myslí vyhořelí?</vt:lpstr>
      <vt:lpstr>Jak vypadá štěstí?</vt:lpstr>
      <vt:lpstr>Je dobré vědět co je v životě důležité a pro koho.</vt:lpstr>
      <vt:lpstr>Zkuste se na svůj život podívat jinou optikou. </vt:lpstr>
      <vt:lpstr>KOUČINK</vt:lpstr>
      <vt:lpstr>Máte štěstí, jste tu.</vt:lpstr>
      <vt:lpstr>Kdo má odpovědnost a za co?</vt:lpstr>
      <vt:lpstr>Jak zvládnout dnešní dobu ve zdraví?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zvládnout dnešní dobu ve zdraví.</dc:title>
  <dc:creator>Kateřina Čumpelová</dc:creator>
  <cp:lastModifiedBy>Kateřina Čumpelová</cp:lastModifiedBy>
  <cp:revision>1</cp:revision>
  <dcterms:modified xsi:type="dcterms:W3CDTF">2019-11-05T13:52:20Z</dcterms:modified>
</cp:coreProperties>
</file>