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comments/comment1.xml" ContentType="application/vnd.openxmlformats-officedocument.presentationml.comments+xml"/>
  <Override PartName="/ppt/slides/slide2.xml" ContentType="application/vnd.openxmlformats-officedocument.presentationml.slide+xml"/>
  <Override PartName="/ppt/comments/comment2.xml" ContentType="application/vnd.openxmlformats-officedocument.presentationml.comments+xml"/>
  <Override PartName="/ppt/slides/slide3.xml" ContentType="application/vnd.openxmlformats-officedocument.presentationml.slide+xml"/>
  <Override PartName="/ppt/comments/comment3.xml" ContentType="application/vnd.openxmlformats-officedocument.presentationml.comment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s/comment4.xml" ContentType="application/vnd.openxmlformats-officedocument.presentationml.comments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s/comment5.xml" ContentType="application/vnd.openxmlformats-officedocument.presentationml.comment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10"/>
    <p:sldId id="258" r:id="rId12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2"/>
    <p:sldId id="267" r:id="rId23"/>
    <p:sldId id="268" r:id="rId24"/>
    <p:sldId id="269" r:id="rId25"/>
    <p:sldId id="270" r:id="rId27"/>
    <p:sldId id="271" r:id="rId28"/>
    <p:sldId id="272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Jakub Dubrovský" initials="JD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comments" Target="comments/comment1.xml"/><Relationship Id="rId10" Type="http://schemas.openxmlformats.org/officeDocument/2006/relationships/slide" Target="slides/slide2.xml"/><Relationship Id="rId11" Type="http://schemas.openxmlformats.org/officeDocument/2006/relationships/comments" Target="comments/comment2.xml"/><Relationship Id="rId12" Type="http://schemas.openxmlformats.org/officeDocument/2006/relationships/slide" Target="slides/slide3.xml"/><Relationship Id="rId13" Type="http://schemas.openxmlformats.org/officeDocument/2006/relationships/comments" Target="comments/comment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comments" Target="comments/comment4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comments" Target="comments/comment5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19-10-24T08:35:50.139" idx="1">
    <p:pos x="6472" y="4976"/>
    <p:text>kdo ví co je chatbot
kdo chatbota již vyzkoušel
kdo jej používá ve firmě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18-11-06T08:25:49.128" idx="2">
    <p:pos x="6096" y="4768"/>
    <p:text>Gartner Says 25 Percent of Customer Service Operations Will Use Virtual Customer Assistants by 2020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18-10-02T07:17:11.947" idx="3">
    <p:pos x="6606" y="3671"/>
    <p:text>často jsme uzavření ve svých procesech a nemáme prostor pro zlepšování. Co fungovalo kdysi přeci bude fungovat na věky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18-05-02T08:48:32.718" idx="4">
    <p:pos x="3594" y="4536"/>
    <p:text>je potřeba správně uchopit, ne pouze se držet s konkurencí</p:text>
    <p:extLst>
      <p:ext uri="{C676402C-5697-4E1C-873F-D02D1690AC5C}">
        <p15:threadingInfo xmlns:p15="http://schemas.microsoft.com/office/powerpoint/2012/main" timeZoneBias="-120"/>
      </p:ext>
    </p:extLst>
  </p:cm>
  <p:cm authorId="0" dt="2018-05-10T08:17:26.391" idx="5">
    <p:pos x="543" y="4839"/>
    <p:text>wow,  konkurence, otevírání nového kanálu, šetření nákladů /úspory/, přidaná hodnota
-&gt; naším cílem není nahradit lidi, ale pomoci jim s rutinou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18-05-10T09:12:50.339" idx="6">
    <p:pos x="2616" y="4921"/>
    <p:text>tvorba je analytická práce
kombinace více technologií
infrastruktura - cloud vs onprem</p:text>
    <p:extLst>
      <p:ext uri="{C676402C-5697-4E1C-873F-D02D1690AC5C}">
        <p15:threadingInfo xmlns:p15="http://schemas.microsoft.com/office/powerpoint/2012/main" timeZoneBias="-120"/>
      </p:ext>
    </p:extLst>
  </p:cm>
  <p:cm authorId="0" dt="2018-05-02T08:49:38.794" idx="7">
    <p:pos x="6352" y="82"/>
    <p:text>technologie není problem, ale snažte se ne zamknout na jednoho dodavatele
spolupracujte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 defTabSz="1300433">
              <a:lnSpc>
                <a:spcPct val="90000"/>
              </a:lnSpc>
              <a:spcBef>
                <a:spcPts val="1700"/>
              </a:spcBef>
              <a:defRPr cap="all" spc="1085" sz="3800">
                <a:solidFill>
                  <a:srgbClr val="1B447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00433">
              <a:lnSpc>
                <a:spcPct val="90000"/>
              </a:lnSpc>
              <a:spcBef>
                <a:spcPts val="1700"/>
              </a:spcBef>
              <a:defRPr cap="all" spc="1085" sz="3800">
                <a:solidFill>
                  <a:srgbClr val="1B447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defTabSz="1300433">
              <a:lnSpc>
                <a:spcPct val="90000"/>
              </a:lnSpc>
              <a:spcBef>
                <a:spcPts val="1700"/>
              </a:spcBef>
              <a:defRPr cap="all" spc="1085" sz="3800">
                <a:solidFill>
                  <a:srgbClr val="1B447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9822664" y="4409633"/>
            <a:ext cx="7315867" cy="93499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itle Text"/>
          <p:cNvSpPr txBox="1"/>
          <p:nvPr>
            <p:ph type="title"/>
          </p:nvPr>
        </p:nvSpPr>
        <p:spPr>
          <a:xfrm>
            <a:off x="287189" y="1528011"/>
            <a:ext cx="12432897" cy="959645"/>
          </a:xfrm>
          <a:prstGeom prst="rect">
            <a:avLst/>
          </a:prstGeom>
        </p:spPr>
        <p:txBody>
          <a:bodyPr lIns="97534" tIns="97534" rIns="97534" bIns="97534" anchor="t"/>
          <a:lstStyle>
            <a:lvl1pPr algn="l" defTabSz="1300431">
              <a:lnSpc>
                <a:spcPct val="90000"/>
              </a:lnSpc>
              <a:spcBef>
                <a:spcPts val="1700"/>
              </a:spcBef>
              <a:defRPr cap="all" spc="-139" sz="6600">
                <a:solidFill>
                  <a:srgbClr val="505050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-1" y="1035727"/>
            <a:ext cx="351732" cy="36830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3pt Title Only"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553864" y="1463039"/>
            <a:ext cx="11895379" cy="797759"/>
          </a:xfrm>
          <a:prstGeom prst="rect">
            <a:avLst/>
          </a:prstGeom>
        </p:spPr>
        <p:txBody>
          <a:bodyPr lIns="0" tIns="0" rIns="0" bIns="0" anchor="t"/>
          <a:lstStyle>
            <a:lvl1pPr algn="l" defTabSz="1300425">
              <a:lnSpc>
                <a:spcPct val="90000"/>
              </a:lnSpc>
              <a:spcBef>
                <a:spcPts val="1700"/>
              </a:spcBef>
              <a:defRPr cap="all" spc="-140" sz="7600">
                <a:solidFill>
                  <a:srgbClr val="595959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2124976" y="8085592"/>
            <a:ext cx="449266" cy="465835"/>
          </a:xfrm>
          <a:prstGeom prst="rect">
            <a:avLst/>
          </a:prstGeom>
        </p:spPr>
        <p:txBody>
          <a:bodyPr lIns="48766" tIns="48766" rIns="48766" bIns="48766"/>
          <a:lstStyle>
            <a:lvl1pPr algn="l" defTabSz="1300480">
              <a:defRPr sz="2400">
                <a:solidFill>
                  <a:srgbClr val="50505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663786" y="164815"/>
            <a:ext cx="11670614" cy="1433601"/>
          </a:xfrm>
          <a:prstGeom prst="rect">
            <a:avLst/>
          </a:prstGeom>
        </p:spPr>
        <p:txBody>
          <a:bodyPr lIns="130026" tIns="130026" rIns="130026" bIns="130026" anchor="t"/>
          <a:lstStyle>
            <a:lvl1pPr algn="l" defTabSz="1300480">
              <a:lnSpc>
                <a:spcPct val="90000"/>
              </a:lnSpc>
              <a:defRPr b="1" sz="5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idx="1"/>
          </p:nvPr>
        </p:nvSpPr>
        <p:spPr>
          <a:xfrm>
            <a:off x="663786" y="2711588"/>
            <a:ext cx="11670614" cy="5736961"/>
          </a:xfrm>
          <a:prstGeom prst="rect">
            <a:avLst/>
          </a:prstGeom>
        </p:spPr>
        <p:txBody>
          <a:bodyPr lIns="130026" tIns="130026" rIns="130026" bIns="130026" anchor="t"/>
          <a:lstStyle>
            <a:lvl1pPr marL="423663" indent="-220463" defTabSz="130048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95589" indent="-284389" defTabSz="130048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marL="1449122" indent="-229922" defTabSz="130048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968816" indent="-317816" defTabSz="130048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406331" indent="-310831" defTabSz="130048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130026" tIns="130026" rIns="130026" bIns="130026" anchor="ctr"/>
          <a:lstStyle>
            <a:lvl1pPr algn="r" defTabSz="1300480"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Body Level One…"/>
          <p:cNvSpPr txBox="1"/>
          <p:nvPr>
            <p:ph type="body" idx="1"/>
          </p:nvPr>
        </p:nvSpPr>
        <p:spPr>
          <a:xfrm>
            <a:off x="379306" y="2456461"/>
            <a:ext cx="12246188" cy="5351500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314316" indent="-314316" defTabSz="1300447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4400">
                <a:latin typeface="Open Sans"/>
                <a:ea typeface="Open Sans"/>
                <a:cs typeface="Open Sans"/>
                <a:sym typeface="Open Sans"/>
              </a:defRPr>
            </a:lvl1pPr>
            <a:lvl2pPr marL="816408" indent="-359219" defTabSz="1300447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4400">
                <a:latin typeface="Open Sans"/>
                <a:ea typeface="Open Sans"/>
                <a:cs typeface="Open Sans"/>
                <a:sym typeface="Open Sans"/>
              </a:defRPr>
            </a:lvl2pPr>
            <a:lvl3pPr marL="1333465" indent="-419088" defTabSz="1300447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4400">
                <a:latin typeface="Open Sans"/>
                <a:ea typeface="Open Sans"/>
                <a:cs typeface="Open Sans"/>
                <a:sym typeface="Open Sans"/>
              </a:defRPr>
            </a:lvl3pPr>
            <a:lvl4pPr marL="1874472" indent="-502906" defTabSz="1300447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4400">
                <a:latin typeface="Open Sans"/>
                <a:ea typeface="Open Sans"/>
                <a:cs typeface="Open Sans"/>
                <a:sym typeface="Open Sans"/>
              </a:defRPr>
            </a:lvl4pPr>
            <a:lvl5pPr marL="2331661" indent="-502906" defTabSz="1300447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44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Title Text"/>
          <p:cNvSpPr txBox="1"/>
          <p:nvPr>
            <p:ph type="title"/>
          </p:nvPr>
        </p:nvSpPr>
        <p:spPr>
          <a:xfrm>
            <a:off x="379306" y="1428038"/>
            <a:ext cx="12273281" cy="920046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1300447">
              <a:lnSpc>
                <a:spcPct val="90000"/>
              </a:lnSpc>
              <a:defRPr b="1" sz="6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6350916" y="8022368"/>
            <a:ext cx="323359" cy="338837"/>
          </a:xfrm>
          <a:prstGeom prst="rect">
            <a:avLst/>
          </a:prstGeom>
        </p:spPr>
        <p:txBody>
          <a:bodyPr lIns="48767" tIns="48767" rIns="48767" bIns="48767" anchor="ctr"/>
          <a:lstStyle>
            <a:lvl1pPr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omments" Target="../comments/commen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omments" Target="../comments/commen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comments" Target="../comments/comment5.xml"/><Relationship Id="rId3" Type="http://schemas.openxmlformats.org/officeDocument/2006/relationships/image" Target="../media/image7.tif"/><Relationship Id="rId4" Type="http://schemas.openxmlformats.org/officeDocument/2006/relationships/image" Target="../media/image8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comments" Target="../comments/comment2.xml"/><Relationship Id="rId3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comments" Target="../comments/comment3.xml"/><Relationship Id="rId3" Type="http://schemas.openxmlformats.org/officeDocument/2006/relationships/image" Target="../media/image1.jpeg"/><Relationship Id="rId4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3.png"/><Relationship Id="rId4" Type="http://schemas.openxmlformats.org/officeDocument/2006/relationships/image" Target="../media/image4.t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5.tif"/><Relationship Id="rId8" Type="http://schemas.openxmlformats.org/officeDocument/2006/relationships/image" Target="../media/image6.png"/><Relationship Id="rId9" Type="http://schemas.openxmlformats.org/officeDocument/2006/relationships/image" Target="../media/image1.tif"/><Relationship Id="rId10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D48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🤖 + 💬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pc="1714" sz="6000">
                <a:solidFill>
                  <a:srgbClr val="FFFFFF"/>
                </a:solidFill>
              </a:defRPr>
            </a:pPr>
            <a:r>
              <a:t>🤖 + 💬</a:t>
            </a:r>
          </a:p>
          <a:p>
            <a:pPr defTabSz="584200">
              <a:lnSpc>
                <a:spcPct val="110000"/>
              </a:lnSpc>
              <a:spcBef>
                <a:spcPts val="0"/>
              </a:spcBef>
              <a:defRPr cap="none" spc="0" sz="3700">
                <a:solidFill>
                  <a:srgbClr val="C4E3F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Tomáš, virtuální asistent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Inovativní přístup k zákazníkům…"/>
          <p:cNvSpPr txBox="1"/>
          <p:nvPr/>
        </p:nvSpPr>
        <p:spPr>
          <a:xfrm>
            <a:off x="1169858" y="2885592"/>
            <a:ext cx="6489518" cy="3982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56057" tIns="156057" rIns="156057" bIns="156057">
            <a:spAutoFit/>
          </a:bodyPr>
          <a:lstStyle/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Automatizace rutinních činností</a:t>
            </a:r>
          </a:p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Zodpovídání nejčastějších otázek</a:t>
            </a:r>
          </a:p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Školení zaměstnanců </a:t>
            </a:r>
          </a:p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Proaktivní pomoc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Dostupnost 24/7, okamžitě</a:t>
            </a:r>
          </a:p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Interní marketing</a:t>
            </a:r>
          </a:p>
        </p:txBody>
      </p:sp>
      <p:sp>
        <p:nvSpPr>
          <p:cNvPr id="230" name="Title 1"/>
          <p:cNvSpPr txBox="1"/>
          <p:nvPr/>
        </p:nvSpPr>
        <p:spPr>
          <a:xfrm>
            <a:off x="-325122" y="1447772"/>
            <a:ext cx="13004804" cy="681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defTabSz="1300433">
              <a:lnSpc>
                <a:spcPct val="90000"/>
              </a:lnSpc>
              <a:spcBef>
                <a:spcPts val="1700"/>
              </a:spcBef>
              <a:defRPr b="0" cap="all" spc="1085" sz="3800">
                <a:solidFill>
                  <a:srgbClr val="1B447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PROČ VYTVOŘIT?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G_FECD65923FA3-1.jpeg" descr="IMG_FECD65923FA3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4100" y="360247"/>
            <a:ext cx="4612249" cy="8199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9372" y="1436809"/>
            <a:ext cx="4684377" cy="8327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Začněte potřebou, ne technologií…"/>
          <p:cNvSpPr txBox="1"/>
          <p:nvPr/>
        </p:nvSpPr>
        <p:spPr>
          <a:xfrm>
            <a:off x="730756" y="3103929"/>
            <a:ext cx="10112697" cy="453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56057" tIns="156057" rIns="156057" bIns="156057">
            <a:spAutoFit/>
          </a:bodyPr>
          <a:lstStyle/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sz="2800">
                <a:solidFill>
                  <a:srgbClr val="0060AC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>
                <a:solidFill>
                  <a:srgbClr val="1D4877"/>
                </a:solidFill>
              </a:rPr>
              <a:t>Začněte potřebou</a:t>
            </a:r>
            <a:r>
              <a:rPr b="0">
                <a:solidFill>
                  <a:srgbClr val="505050"/>
                </a:solidFill>
              </a:rPr>
              <a:t>, ne technologií</a:t>
            </a:r>
          </a:p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Zapojte celou organizaci, od operátorů po top management</a:t>
            </a:r>
            <a:endParaRPr sz="2600">
              <a:latin typeface="Helvetica"/>
              <a:ea typeface="Helvetica"/>
              <a:cs typeface="Helvetica"/>
              <a:sym typeface="Helvetica"/>
            </a:endParaRPr>
          </a:p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Hledejte vhodná </a:t>
            </a:r>
            <a:r>
              <a:rPr b="1">
                <a:solidFill>
                  <a:srgbClr val="1D4877"/>
                </a:solidFill>
              </a:rPr>
              <a:t>témata pro automatizaci</a:t>
            </a:r>
            <a:endParaRPr b="1">
              <a:solidFill>
                <a:srgbClr val="0060AC"/>
              </a:solidFill>
            </a:endParaRPr>
          </a:p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Jde o </a:t>
            </a:r>
            <a:r>
              <a:rPr b="1">
                <a:solidFill>
                  <a:srgbClr val="1D4877"/>
                </a:solidFill>
              </a:rPr>
              <a:t>investici do budoucnosti</a:t>
            </a:r>
            <a:endParaRPr b="1">
              <a:solidFill>
                <a:srgbClr val="0060AC"/>
              </a:solidFill>
            </a:endParaRPr>
          </a:p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Hledejte nové cesty a nebojte se zabíjet nápady</a:t>
            </a:r>
          </a:p>
          <a:p>
            <a:pPr algn="l" defTabSz="1300480">
              <a:lnSpc>
                <a:spcPct val="150000"/>
              </a:lnSpc>
              <a:defRPr b="0" sz="26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5501" y="4575379"/>
            <a:ext cx="3439108" cy="483359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itle 1"/>
          <p:cNvSpPr txBox="1"/>
          <p:nvPr/>
        </p:nvSpPr>
        <p:spPr>
          <a:xfrm>
            <a:off x="-325122" y="1447772"/>
            <a:ext cx="13004804" cy="681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defTabSz="1300433">
              <a:lnSpc>
                <a:spcPct val="90000"/>
              </a:lnSpc>
              <a:spcBef>
                <a:spcPts val="1700"/>
              </a:spcBef>
              <a:defRPr b="0" cap="all" spc="1085" sz="3800">
                <a:solidFill>
                  <a:srgbClr val="1B447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ZAČNĚTE JEŠTĚ DNES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D48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oustřeďte se na jednu funkc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spcBef>
                <a:spcPts val="0"/>
              </a:spcBef>
              <a:defRPr cap="none" spc="0" sz="6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Soustřeďte se na jednu funkci</a:t>
            </a:r>
          </a:p>
        </p:txBody>
      </p:sp>
      <p:sp>
        <p:nvSpPr>
          <p:cNvPr id="240" name="zvládněte ji dokonale"/>
          <p:cNvSpPr txBox="1"/>
          <p:nvPr>
            <p:ph type="body" sz="quarter" idx="1"/>
          </p:nvPr>
        </p:nvSpPr>
        <p:spPr>
          <a:xfrm>
            <a:off x="1270000" y="5124648"/>
            <a:ext cx="10464800" cy="621904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C4E3F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zvládněte ji dokonale</a:t>
            </a:r>
          </a:p>
        </p:txBody>
      </p:sp>
      <p:sp>
        <p:nvSpPr>
          <p:cNvPr id="241" name="až poté přidávejte další funkce"/>
          <p:cNvSpPr txBox="1"/>
          <p:nvPr/>
        </p:nvSpPr>
        <p:spPr>
          <a:xfrm>
            <a:off x="1270000" y="5930900"/>
            <a:ext cx="10464800" cy="621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0" sz="2000">
                <a:solidFill>
                  <a:srgbClr val="C4E3F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až poté přidávejte další funkce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358" y="6328723"/>
            <a:ext cx="2715607" cy="266287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echnologie jsou dostupné, jen je správně využít…"/>
          <p:cNvSpPr txBox="1"/>
          <p:nvPr/>
        </p:nvSpPr>
        <p:spPr>
          <a:xfrm>
            <a:off x="368022" y="2619437"/>
            <a:ext cx="11889828" cy="2687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56057" tIns="156057" rIns="156057" bIns="156057">
            <a:spAutoFit/>
          </a:bodyPr>
          <a:lstStyle/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sz="2800">
                <a:solidFill>
                  <a:srgbClr val="0060AC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rPr>
                <a:solidFill>
                  <a:srgbClr val="1D4877"/>
                </a:solidFill>
              </a:rPr>
              <a:t>Technologie jsou dostupné</a:t>
            </a:r>
            <a:r>
              <a:rPr b="0">
                <a:solidFill>
                  <a:srgbClr val="1D4877"/>
                </a:solidFill>
              </a:rPr>
              <a:t>,</a:t>
            </a:r>
            <a:r>
              <a:rPr b="0">
                <a:solidFill>
                  <a:srgbClr val="505050"/>
                </a:solidFill>
              </a:rPr>
              <a:t> jen je správně využít</a:t>
            </a:r>
          </a:p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Najděte </a:t>
            </a:r>
            <a:r>
              <a:rPr b="1">
                <a:solidFill>
                  <a:srgbClr val="1D4877"/>
                </a:solidFill>
              </a:rPr>
              <a:t>pomoc</a:t>
            </a:r>
            <a:r>
              <a:t> ve vašich </a:t>
            </a:r>
            <a:r>
              <a:rPr b="1">
                <a:solidFill>
                  <a:srgbClr val="1D4877"/>
                </a:solidFill>
              </a:rPr>
              <a:t>dodavatel</a:t>
            </a:r>
            <a:r>
              <a:t>ích, ale nezapomeňte zapojit své </a:t>
            </a:r>
            <a:r>
              <a:rPr b="1">
                <a:solidFill>
                  <a:srgbClr val="1D4877"/>
                </a:solidFill>
              </a:rPr>
              <a:t>zaměstnance</a:t>
            </a:r>
            <a:endParaRPr b="1">
              <a:solidFill>
                <a:srgbClr val="0060AC"/>
              </a:solidFill>
            </a:endParaRPr>
          </a:p>
          <a:p>
            <a:pPr marL="457200" indent="-457200" algn="l" defTabSz="1300480">
              <a:lnSpc>
                <a:spcPct val="150000"/>
              </a:lnSpc>
              <a:buSzPct val="100000"/>
              <a:buFont typeface="Arial"/>
              <a:buChar char="•"/>
              <a:defRPr b="0" sz="2800">
                <a:solidFill>
                  <a:srgbClr val="50505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Hledejte nové pozice na pomezí </a:t>
            </a:r>
            <a:r>
              <a:rPr b="1">
                <a:solidFill>
                  <a:srgbClr val="1D4877"/>
                </a:solidFill>
              </a:rPr>
              <a:t>IT a lingvistiky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6983" y="6051641"/>
            <a:ext cx="4632171" cy="321704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itle 1"/>
          <p:cNvSpPr txBox="1"/>
          <p:nvPr/>
        </p:nvSpPr>
        <p:spPr>
          <a:xfrm>
            <a:off x="-325122" y="1447772"/>
            <a:ext cx="13004804" cy="681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defTabSz="1300433">
              <a:lnSpc>
                <a:spcPct val="90000"/>
              </a:lnSpc>
              <a:spcBef>
                <a:spcPts val="1700"/>
              </a:spcBef>
              <a:defRPr b="0" cap="all" spc="1085" sz="3800">
                <a:solidFill>
                  <a:srgbClr val="1B447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NÁVRH A TECHNOLOGIE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172"/>
            <a:ext cx="13004800" cy="9731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5774"/>
            <a:ext cx="13004800" cy="4337827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Box 2"/>
          <p:cNvSpPr txBox="1"/>
          <p:nvPr/>
        </p:nvSpPr>
        <p:spPr>
          <a:xfrm>
            <a:off x="4631126" y="2439833"/>
            <a:ext cx="3742548" cy="197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56057" tIns="156057" rIns="156057" bIns="156057" anchor="ctr">
            <a:spAutoFit/>
          </a:bodyPr>
          <a:lstStyle>
            <a:lvl1pPr defTabSz="1300433">
              <a:lnSpc>
                <a:spcPct val="90000"/>
              </a:lnSpc>
              <a:spcBef>
                <a:spcPts val="1700"/>
              </a:spcBef>
              <a:defRPr b="0" cap="all" spc="2857" sz="10000">
                <a:solidFill>
                  <a:srgbClr val="1B447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/>
            <a:r>
              <a:t>💬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93" descr="Shape 93"/>
          <p:cNvPicPr>
            <a:picLocks noChangeAspect="1"/>
          </p:cNvPicPr>
          <p:nvPr/>
        </p:nvPicPr>
        <p:blipFill>
          <a:blip r:embed="rId2">
            <a:extLst/>
          </a:blip>
          <a:srcRect l="1720" t="0" r="0" b="0"/>
          <a:stretch>
            <a:fillRect/>
          </a:stretch>
        </p:blipFill>
        <p:spPr>
          <a:xfrm>
            <a:off x="399857" y="1662967"/>
            <a:ext cx="12184431" cy="697408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94"/>
          <p:cNvSpPr txBox="1"/>
          <p:nvPr/>
        </p:nvSpPr>
        <p:spPr>
          <a:xfrm>
            <a:off x="663786" y="641028"/>
            <a:ext cx="11670614" cy="48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1300480"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are we looking for?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25% zákaznických interakcí v roce 2020…"/>
          <p:cNvSpPr txBox="1"/>
          <p:nvPr>
            <p:ph type="title"/>
          </p:nvPr>
        </p:nvSpPr>
        <p:spPr>
          <a:xfrm>
            <a:off x="211762" y="1638300"/>
            <a:ext cx="12581276" cy="3302000"/>
          </a:xfrm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cap="none" i="1" spc="0" sz="6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1D4877"/>
                </a:solidFill>
              </a:rPr>
              <a:t>25%</a:t>
            </a:r>
            <a:r>
              <a:t> </a:t>
            </a:r>
            <a:r>
              <a:rPr sz="3000"/>
              <a:t>zákaznických</a:t>
            </a:r>
            <a:r>
              <a:t> </a:t>
            </a:r>
            <a:r>
              <a:rPr>
                <a:solidFill>
                  <a:srgbClr val="1D4877"/>
                </a:solidFill>
              </a:rPr>
              <a:t>interakcí</a:t>
            </a:r>
            <a:r>
              <a:t> </a:t>
            </a:r>
            <a:r>
              <a:rPr sz="3000"/>
              <a:t>v roce 2020</a:t>
            </a:r>
            <a:endParaRPr sz="3000"/>
          </a:p>
          <a:p>
            <a:pPr defTabSz="584200">
              <a:lnSpc>
                <a:spcPct val="100000"/>
              </a:lnSpc>
              <a:spcBef>
                <a:spcPts val="0"/>
              </a:spcBef>
              <a:defRPr cap="none" i="1" spc="0" sz="6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/>
              <a:t>bude</a:t>
            </a:r>
            <a:r>
              <a:t> </a:t>
            </a:r>
            <a:r>
              <a:rPr>
                <a:solidFill>
                  <a:srgbClr val="1D4877"/>
                </a:solidFill>
              </a:rPr>
              <a:t>přes virtuálního asistenta</a:t>
            </a:r>
          </a:p>
        </p:txBody>
      </p:sp>
      <p:sp>
        <p:nvSpPr>
          <p:cNvPr id="192" name="Gartne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Gartner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16" y="8506611"/>
            <a:ext cx="1130301" cy="1130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"/>
          <p:cNvSpPr txBox="1"/>
          <p:nvPr/>
        </p:nvSpPr>
        <p:spPr>
          <a:xfrm>
            <a:off x="1568450" y="4166844"/>
            <a:ext cx="127000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b="0" sz="1200"/>
            </a:pPr>
            <a:endParaRPr sz="1400"/>
          </a:p>
        </p:txBody>
      </p:sp>
      <p:pic>
        <p:nvPicPr>
          <p:cNvPr id="196" name="busy.jpg" descr="bus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3057" y="462057"/>
            <a:ext cx="10278686" cy="6886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52650" y="7708492"/>
            <a:ext cx="3886779" cy="2046632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Rectangle"/>
          <p:cNvSpPr/>
          <p:nvPr/>
        </p:nvSpPr>
        <p:spPr>
          <a:xfrm>
            <a:off x="-111721" y="7708900"/>
            <a:ext cx="9306521" cy="2045817"/>
          </a:xfrm>
          <a:prstGeom prst="rect">
            <a:avLst/>
          </a:prstGeom>
          <a:solidFill>
            <a:srgbClr val="C3E3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4647" r="0" b="0"/>
          <a:stretch>
            <a:fillRect/>
          </a:stretch>
        </p:blipFill>
        <p:spPr>
          <a:xfrm>
            <a:off x="0" y="1505159"/>
            <a:ext cx="13004800" cy="7341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Image"/>
          <p:cNvGrpSpPr/>
          <p:nvPr/>
        </p:nvGrpSpPr>
        <p:grpSpPr>
          <a:xfrm>
            <a:off x="2227168" y="4847168"/>
            <a:ext cx="2506184" cy="2450733"/>
            <a:chOff x="0" y="0"/>
            <a:chExt cx="2506183" cy="2450731"/>
          </a:xfrm>
        </p:grpSpPr>
        <p:pic>
          <p:nvPicPr>
            <p:cNvPr id="20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128" t="0" r="20128" b="0"/>
            <a:stretch>
              <a:fillRect/>
            </a:stretch>
          </p:blipFill>
          <p:spPr>
            <a:xfrm>
              <a:off x="127000" y="88900"/>
              <a:ext cx="2252184" cy="21205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06184" cy="2450732"/>
            </a:xfrm>
            <a:prstGeom prst="rect">
              <a:avLst/>
            </a:prstGeom>
            <a:effectLst/>
          </p:spPr>
        </p:pic>
      </p:grpSp>
      <p:grpSp>
        <p:nvGrpSpPr>
          <p:cNvPr id="207" name="Image"/>
          <p:cNvGrpSpPr/>
          <p:nvPr/>
        </p:nvGrpSpPr>
        <p:grpSpPr>
          <a:xfrm>
            <a:off x="7079001" y="2926707"/>
            <a:ext cx="5833219" cy="4052586"/>
            <a:chOff x="0" y="0"/>
            <a:chExt cx="5833217" cy="4052584"/>
          </a:xfrm>
        </p:grpSpPr>
        <p:pic>
          <p:nvPicPr>
            <p:cNvPr id="20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579218" cy="37223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833218" cy="4052585"/>
            </a:xfrm>
            <a:prstGeom prst="rect">
              <a:avLst/>
            </a:prstGeom>
            <a:effectLst/>
          </p:spPr>
        </p:pic>
      </p:grpSp>
      <p:pic>
        <p:nvPicPr>
          <p:cNvPr id="20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3325667" y="4724399"/>
            <a:ext cx="6353465" cy="304801"/>
          </a:xfrm>
          <a:prstGeom prst="rect">
            <a:avLst/>
          </a:prstGeom>
        </p:spPr>
      </p:pic>
      <p:grpSp>
        <p:nvGrpSpPr>
          <p:cNvPr id="212" name="Image"/>
          <p:cNvGrpSpPr/>
          <p:nvPr/>
        </p:nvGrpSpPr>
        <p:grpSpPr>
          <a:xfrm>
            <a:off x="966753" y="2374496"/>
            <a:ext cx="2240086" cy="2175667"/>
            <a:chOff x="0" y="0"/>
            <a:chExt cx="2240085" cy="2175666"/>
          </a:xfrm>
        </p:grpSpPr>
        <p:pic>
          <p:nvPicPr>
            <p:cNvPr id="21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2104" r="0" b="12104"/>
            <a:stretch>
              <a:fillRect/>
            </a:stretch>
          </p:blipFill>
          <p:spPr>
            <a:xfrm>
              <a:off x="127000" y="88900"/>
              <a:ext cx="1986086" cy="18454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" name="Image" descr="Imag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2240087" cy="2175667"/>
            </a:xfrm>
            <a:prstGeom prst="rect">
              <a:avLst/>
            </a:prstGeom>
            <a:effectLst/>
          </p:spPr>
        </p:pic>
      </p:grpSp>
      <p:grpSp>
        <p:nvGrpSpPr>
          <p:cNvPr id="215" name="Image"/>
          <p:cNvGrpSpPr/>
          <p:nvPr/>
        </p:nvGrpSpPr>
        <p:grpSpPr>
          <a:xfrm>
            <a:off x="3448216" y="2304249"/>
            <a:ext cx="2239964" cy="2316163"/>
            <a:chOff x="0" y="0"/>
            <a:chExt cx="2239962" cy="2316162"/>
          </a:xfrm>
        </p:grpSpPr>
        <p:pic>
          <p:nvPicPr>
            <p:cNvPr id="214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0" y="88900"/>
              <a:ext cx="1985963" cy="19859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3" name="Image" descr="Imag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239963" cy="231616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2947645"/>
            <a:ext cx="13004800" cy="7084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Screenshot 2019-09-06 16.01.38.png" descr="Screenshot 2019-09-06 16.01.3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429" y="203982"/>
            <a:ext cx="7977142" cy="4735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alphaModFix amt="37087"/>
            <a:extLst/>
          </a:blip>
          <a:stretch>
            <a:fillRect/>
          </a:stretch>
        </p:blipFill>
        <p:spPr>
          <a:xfrm>
            <a:off x="0" y="118897"/>
            <a:ext cx="13004800" cy="932498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52524"/>
              </a:srgbClr>
            </a:outerShdw>
          </a:effectLst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76600" y="2425380"/>
            <a:ext cx="5256138" cy="6960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Screenshot 2019-09-06 16.01.10.png" descr="Screenshot 2019-09-06 16.01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17600"/>
            <a:ext cx="13004800" cy="751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4E3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🤖 Tomáš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🤖 Tomáš</a:t>
            </a:r>
          </a:p>
        </p:txBody>
      </p:sp>
      <p:sp>
        <p:nvSpPr>
          <p:cNvPr id="227" name="Virtuální kolega v České spořitelně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Virtuální kolega v České spořitelně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