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6" r:id="rId2"/>
  </p:sldMasterIdLst>
  <p:notesMasterIdLst>
    <p:notesMasterId r:id="rId39"/>
  </p:notesMasterIdLst>
  <p:handoutMasterIdLst>
    <p:handoutMasterId r:id="rId40"/>
  </p:handoutMasterIdLst>
  <p:sldIdLst>
    <p:sldId id="448" r:id="rId3"/>
    <p:sldId id="436" r:id="rId4"/>
    <p:sldId id="509" r:id="rId5"/>
    <p:sldId id="517" r:id="rId6"/>
    <p:sldId id="353" r:id="rId7"/>
    <p:sldId id="449" r:id="rId8"/>
    <p:sldId id="395" r:id="rId9"/>
    <p:sldId id="437" r:id="rId10"/>
    <p:sldId id="450" r:id="rId11"/>
    <p:sldId id="451" r:id="rId12"/>
    <p:sldId id="453" r:id="rId13"/>
    <p:sldId id="433" r:id="rId14"/>
    <p:sldId id="278" r:id="rId15"/>
    <p:sldId id="510" r:id="rId16"/>
    <p:sldId id="434" r:id="rId17"/>
    <p:sldId id="317" r:id="rId18"/>
    <p:sldId id="455" r:id="rId19"/>
    <p:sldId id="456" r:id="rId20"/>
    <p:sldId id="512" r:id="rId21"/>
    <p:sldId id="331" r:id="rId22"/>
    <p:sldId id="513" r:id="rId23"/>
    <p:sldId id="333" r:id="rId24"/>
    <p:sldId id="461" r:id="rId25"/>
    <p:sldId id="462" r:id="rId26"/>
    <p:sldId id="514" r:id="rId27"/>
    <p:sldId id="511" r:id="rId28"/>
    <p:sldId id="332" r:id="rId29"/>
    <p:sldId id="457" r:id="rId30"/>
    <p:sldId id="458" r:id="rId31"/>
    <p:sldId id="439" r:id="rId32"/>
    <p:sldId id="460" r:id="rId33"/>
    <p:sldId id="463" r:id="rId34"/>
    <p:sldId id="464" r:id="rId35"/>
    <p:sldId id="465" r:id="rId36"/>
    <p:sldId id="396" r:id="rId37"/>
    <p:sldId id="447" r:id="rId38"/>
  </p:sldIdLst>
  <p:sldSz cx="9144000" cy="6858000" type="screen4x3"/>
  <p:notesSz cx="7010400" cy="9296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ica Ene" initials="aene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0000"/>
    <a:srgbClr val="005CA9"/>
    <a:srgbClr val="F4793B"/>
    <a:srgbClr val="666666"/>
    <a:srgbClr val="FFFFFF"/>
    <a:srgbClr val="525252"/>
    <a:srgbClr val="6D9DD1"/>
    <a:srgbClr val="F8F8F8"/>
    <a:srgbClr val="707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5512" autoAdjust="0"/>
  </p:normalViewPr>
  <p:slideViewPr>
    <p:cSldViewPr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295C5B2-D06A-49A7-B9AB-9FE5AD837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51F9A8-EEA7-4759-9B5B-0CBC6193E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3C1672-AB60-4892-B37E-A4C814E15F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B2D4CE-F22B-470F-9D77-752FB5F4F9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50534-728B-4235-AB39-C6976B155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7923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42D507-E6B6-423D-A52F-DA02C63CB1B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492540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2D507-E6B6-423D-A52F-DA02C63CB1BE}" type="slidenum">
              <a:rPr lang="ro-RO" smtClean="0"/>
              <a:pPr/>
              <a:t>1</a:t>
            </a:fld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826085-2A91-4D26-AE86-57293B4D14F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3980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2D507-E6B6-423D-A52F-DA02C63CB1BE}" type="slidenum">
              <a:rPr lang="ro-RO" smtClean="0"/>
              <a:pPr/>
              <a:t>4</a:t>
            </a:fld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49F9BF-E3BC-4698-9CF3-01EBF365F4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595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88224" y="6242397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291EA9-3B78-461D-8A76-350C5F450310}" type="datetime1">
              <a:rPr lang="cs-CZ" smtClean="0"/>
              <a:pPr/>
              <a:t>21.10.2019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87624" y="6237312"/>
            <a:ext cx="5400600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|      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event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Slide </a:t>
            </a:r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4DD1-289D-42CE-B8DE-1D54932388A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E040-2F1B-4188-9C07-9D63C4A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4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4DD1-289D-42CE-B8DE-1D54932388A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E040-2F1B-4188-9C07-9D63C4A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1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4DD1-289D-42CE-B8DE-1D54932388A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E040-2F1B-4188-9C07-9D63C4A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91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4DD1-289D-42CE-B8DE-1D54932388A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E040-2F1B-4188-9C07-9D63C4A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4DD1-289D-42CE-B8DE-1D54932388A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E040-2F1B-4188-9C07-9D63C4A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4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C19-4ABF-48F4-9BD2-A4C6C6005E44}" type="datetime1">
              <a:rPr lang="cs-CZ" smtClean="0"/>
              <a:pPr/>
              <a:t>21.10.2019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Name of the event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06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88224" y="6242397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291EA9-3B78-461D-8A76-350C5F450310}" type="datetime1">
              <a:rPr lang="cs-CZ" smtClean="0"/>
              <a:pPr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87624" y="6237312"/>
            <a:ext cx="5400600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|       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event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Slide </a:t>
            </a:r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73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8C19-4ABF-48F4-9BD2-A4C6C6005E44}" type="datetime1">
              <a:rPr lang="cs-CZ" smtClean="0"/>
              <a:pPr/>
              <a:t>21.10.2019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Name of the event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3EDC-04D0-4567-A1C4-DD98D887E4CC}" type="datetime1">
              <a:rPr lang="cs-CZ" smtClean="0"/>
              <a:pPr/>
              <a:t>21.10.2019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Name of the event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4DD1-289D-42CE-B8DE-1D54932388A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E040-2F1B-4188-9C07-9D63C4A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7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4DD1-289D-42CE-B8DE-1D54932388A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E040-2F1B-4188-9C07-9D63C4A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5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4DD1-289D-42CE-B8DE-1D54932388A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E040-2F1B-4188-9C07-9D63C4A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7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4DD1-289D-42CE-B8DE-1D54932388A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E040-2F1B-4188-9C07-9D63C4A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0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4DD1-289D-42CE-B8DE-1D54932388A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E040-2F1B-4188-9C07-9D63C4A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9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4DD1-289D-42CE-B8DE-1D54932388A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E040-2F1B-4188-9C07-9D63C4A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6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614864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38D9BE4-F3E9-4908-AA83-9E6CFBE25D75}" type="datetime1">
              <a:rPr lang="cs-CZ" smtClean="0"/>
              <a:pPr/>
              <a:t>21.10.2019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31640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Name of the event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237312"/>
            <a:ext cx="864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Slide </a:t>
            </a:r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94DD1-289D-42CE-B8DE-1D54932388A4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E040-2F1B-4188-9C07-9D63C4A02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cace.cz/?utm_source=Website_Link_Click&amp;utm_medium=PDF&amp;utm_campaign=Czech_General_Presentation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hyperlink" Target="mailto:katerina.hruzova@accace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mailto:petra.kubacova@accace.com" TargetMode="Externa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5.sv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etra.kubacova@accace.com" TargetMode="External"/><Relationship Id="rId5" Type="http://schemas.openxmlformats.org/officeDocument/2006/relationships/hyperlink" Target="mailto:katerina.hruzova@accace.com" TargetMode="External"/><Relationship Id="rId4" Type="http://schemas.openxmlformats.org/officeDocument/2006/relationships/image" Target="../media/image5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12" Type="http://schemas.openxmlformats.org/officeDocument/2006/relationships/hyperlink" Target="http://www.circle.accace.com/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cace.cz/" TargetMode="External"/><Relationship Id="rId11" Type="http://schemas.openxmlformats.org/officeDocument/2006/relationships/hyperlink" Target="mailto:circle@accace.com" TargetMode="External"/><Relationship Id="rId5" Type="http://schemas.openxmlformats.org/officeDocument/2006/relationships/hyperlink" Target="mailto:czechrepublic@accace.com" TargetMode="External"/><Relationship Id="rId10" Type="http://schemas.openxmlformats.org/officeDocument/2006/relationships/image" Target="../media/image57.svg"/><Relationship Id="rId4" Type="http://schemas.openxmlformats.org/officeDocument/2006/relationships/image" Target="../media/image37.sv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7.png"/><Relationship Id="rId1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1.svg"/><Relationship Id="rId17" Type="http://schemas.openxmlformats.org/officeDocument/2006/relationships/image" Target="../media/image2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image" Target="../media/image19.svg"/><Relationship Id="rId19" Type="http://schemas.openxmlformats.org/officeDocument/2006/relationships/image" Target="../media/image26.svg"/><Relationship Id="rId4" Type="http://schemas.openxmlformats.org/officeDocument/2006/relationships/image" Target="../media/image13.svg"/><Relationship Id="rId9" Type="http://schemas.openxmlformats.org/officeDocument/2006/relationships/image" Target="../media/image12.png"/><Relationship Id="rId1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umtriprani.cz/" TargetMode="External"/><Relationship Id="rId13" Type="http://schemas.openxmlformats.org/officeDocument/2006/relationships/image" Target="../media/image22.jpeg"/><Relationship Id="rId18" Type="http://schemas.openxmlformats.org/officeDocument/2006/relationships/image" Target="../media/image24.jpg"/><Relationship Id="rId3" Type="http://schemas.openxmlformats.org/officeDocument/2006/relationships/image" Target="../media/image5.svg"/><Relationship Id="rId7" Type="http://schemas.openxmlformats.org/officeDocument/2006/relationships/image" Target="../media/image19.png"/><Relationship Id="rId12" Type="http://schemas.openxmlformats.org/officeDocument/2006/relationships/hyperlink" Target="https://www.motyl-plzen.cz/" TargetMode="External"/><Relationship Id="rId17" Type="http://schemas.openxmlformats.org/officeDocument/2006/relationships/hyperlink" Target="https://www.elpida.cz/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accace.cz/o-nas/spolecenska-odpovednost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sns.cz/projekty/pribehy-bezpravi" TargetMode="External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5" Type="http://schemas.openxmlformats.org/officeDocument/2006/relationships/image" Target="../media/image23.png"/><Relationship Id="rId10" Type="http://schemas.openxmlformats.org/officeDocument/2006/relationships/hyperlink" Target="http://www.csdz.cz/" TargetMode="External"/><Relationship Id="rId4" Type="http://schemas.openxmlformats.org/officeDocument/2006/relationships/hyperlink" Target="http://www.klicek.org/index2.html" TargetMode="External"/><Relationship Id="rId9" Type="http://schemas.openxmlformats.org/officeDocument/2006/relationships/image" Target="../media/image20.jpeg"/><Relationship Id="rId14" Type="http://schemas.openxmlformats.org/officeDocument/2006/relationships/hyperlink" Target="http://www.huranavylet.inf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33BC8B-4589-4E6D-A9A0-7EC969CDA9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9498"/>
            <a:ext cx="9144000" cy="57377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445224"/>
            <a:ext cx="9144000" cy="14127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Rectangle 1"/>
          <p:cNvSpPr/>
          <p:nvPr/>
        </p:nvSpPr>
        <p:spPr>
          <a:xfrm>
            <a:off x="-2559" y="-29498"/>
            <a:ext cx="9148056" cy="5474722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TextBox 6"/>
          <p:cNvSpPr txBox="1"/>
          <p:nvPr/>
        </p:nvSpPr>
        <p:spPr>
          <a:xfrm>
            <a:off x="719040" y="695574"/>
            <a:ext cx="77048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 OBNÁŠÍ VYSÍLÁNÍ ZAMĚSTNANCŮ </a:t>
            </a:r>
            <a:b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ZEMÍ EU</a:t>
            </a:r>
          </a:p>
          <a:p>
            <a:pPr algn="ctr">
              <a:lnSpc>
                <a:spcPct val="250000"/>
              </a:lnSpc>
            </a:pPr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Vysílání zaměstnanců z pohledu daní a pojistného</a:t>
            </a: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Podmínky vysílání zaměstnanců nyní a od roku 2020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66293" y="3733399"/>
            <a:ext cx="3010351" cy="5778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0C7E882-A1AF-40D3-B6B7-82EB3CF4676B}"/>
              </a:ext>
            </a:extLst>
          </p:cNvPr>
          <p:cNvSpPr/>
          <p:nvPr/>
        </p:nvSpPr>
        <p:spPr>
          <a:xfrm>
            <a:off x="467544" y="609845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24. října 2019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sk-SK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Praha </a:t>
            </a:r>
            <a:endParaRPr lang="ro-RO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hlinkClick r:id="rId6"/>
            <a:extLst>
              <a:ext uri="{FF2B5EF4-FFF2-40B4-BE49-F238E27FC236}">
                <a16:creationId xmlns:a16="http://schemas.microsoft.com/office/drawing/2014/main" xmlns="" id="{6D53F5F1-9637-4B22-8550-80668E98B4A3}"/>
              </a:ext>
            </a:extLst>
          </p:cNvPr>
          <p:cNvSpPr/>
          <p:nvPr/>
        </p:nvSpPr>
        <p:spPr>
          <a:xfrm>
            <a:off x="6244956" y="6138654"/>
            <a:ext cx="2336764" cy="288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www.accace.cz</a:t>
            </a:r>
          </a:p>
        </p:txBody>
      </p:sp>
    </p:spTree>
    <p:extLst>
      <p:ext uri="{BB962C8B-B14F-4D97-AF65-F5344CB8AC3E}">
        <p14:creationId xmlns:p14="http://schemas.microsoft.com/office/powerpoint/2010/main" val="371244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1325886"/>
            <a:ext cx="1187624" cy="5532114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bg1"/>
                </a:solidFill>
              </a:rPr>
              <a:pPr/>
              <a:t>10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1"/>
            <a:ext cx="1187624" cy="662943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C3F437-D753-4488-9011-FDB2763E1664}"/>
              </a:ext>
            </a:extLst>
          </p:cNvPr>
          <p:cNvSpPr txBox="1"/>
          <p:nvPr/>
        </p:nvSpPr>
        <p:spPr>
          <a:xfrm>
            <a:off x="1187624" y="662942"/>
            <a:ext cx="7560375" cy="528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JAKÉ DOPADY MŮŽE MÍT VYSLÁNÍ NA DANĚ SPOLEČNOSTI?</a:t>
            </a:r>
            <a:endParaRPr lang="cs-CZ" altLang="cs-CZ" b="1" dirty="0">
              <a:solidFill>
                <a:srgbClr val="005CA9"/>
              </a:solidFill>
              <a:latin typeface="Arial" pitchFamily="34" charset="0"/>
              <a:cs typeface="Arial" pitchFamily="34" charset="0"/>
            </a:endParaRPr>
          </a:p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cs-CZ" altLang="cs-CZ" sz="1600" b="1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Lokální daňové předpisy a příslušná smlouva o zamezení dvojímu zdanění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Povinnost vést mzdovou agendu / </a:t>
            </a:r>
            <a:r>
              <a:rPr lang="cs-CZ" altLang="cs-CZ" sz="1600" spc="-4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shadow</a:t>
            </a: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altLang="cs-CZ" sz="1600" spc="-4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payroll</a:t>
            </a: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Daňová uznatelnost nákladů (mzdové náklady, pojistné, nepřímé náklady spojené s výkonem práce zaměstnance…) – vysílací dokumentace, způsob stanovení ceny, přefakturace.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Splnění podmínek převodních cen – fakturovaná částka musí odpovídat ceně obvyklé, dokumentace (v některých zemích povinná).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Riziko vzniku stálé provozovny – zejm. při práci v zahraničí pro CZ spol.:</a:t>
            </a:r>
          </a:p>
          <a:p>
            <a:pPr marL="1101725" lvl="2" indent="-285750" algn="just" defTabSz="4572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cs-CZ" altLang="cs-CZ" sz="1600" spc="-4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Fixed</a:t>
            </a: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place“ – místo vedení, pobočka, kancelář, továrna, dílna;</a:t>
            </a:r>
          </a:p>
          <a:p>
            <a:pPr marL="1101725" lvl="2" indent="-285750" algn="just" defTabSz="4572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Stavební práce – časový test (6, 9, 12 měsíců);</a:t>
            </a:r>
          </a:p>
          <a:p>
            <a:pPr marL="1101725" lvl="2" indent="-285750" algn="just" defTabSz="4572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Poskytování služeb – časový test (zpravidla 6 měsíců/12 měsíců);</a:t>
            </a:r>
          </a:p>
          <a:p>
            <a:pPr marL="1101725" lvl="2" indent="-285750" algn="just" defTabSz="457200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Závislý agent.</a:t>
            </a:r>
          </a:p>
          <a:p>
            <a:pPr marL="646113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983992"/>
            <a:ext cx="1187624" cy="5874008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bg1"/>
                </a:solidFill>
              </a:rPr>
              <a:pPr/>
              <a:t>11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2"/>
            <a:ext cx="1187624" cy="63622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76FE2E-09CE-42F7-A494-612EA8C99E89}"/>
              </a:ext>
            </a:extLst>
          </p:cNvPr>
          <p:cNvSpPr txBox="1"/>
          <p:nvPr/>
        </p:nvSpPr>
        <p:spPr>
          <a:xfrm>
            <a:off x="1187624" y="662942"/>
            <a:ext cx="7560375" cy="471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JAKÉ DOPADY MŮŽE MÍT VYSLÁNÍ NA DANĚ SPOLEČNOSTI?</a:t>
            </a:r>
            <a:endParaRPr lang="cs-CZ" altLang="cs-CZ" b="1" dirty="0">
              <a:solidFill>
                <a:srgbClr val="005CA9"/>
              </a:solidFill>
              <a:latin typeface="Arial" pitchFamily="34" charset="0"/>
              <a:cs typeface="Arial" pitchFamily="34" charset="0"/>
            </a:endParaRPr>
          </a:p>
          <a:p>
            <a:pPr marL="644525" lvl="1" indent="-285750" algn="just" defTabSz="45720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Vznik stálé provozovny</a:t>
            </a:r>
          </a:p>
          <a:p>
            <a:pPr marL="1101725" lvl="2" indent="-285750" algn="just" defTabSz="457200">
              <a:lnSpc>
                <a:spcPts val="2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Nutnost registrace k dani z příjmů právnických osob v zemi působení;</a:t>
            </a:r>
          </a:p>
          <a:p>
            <a:pPr marL="1101725" lvl="2" indent="-285750" algn="just" defTabSz="457200">
              <a:lnSpc>
                <a:spcPts val="2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Nutnost vedení účetnictví/evidence pro účely stanovení základu daně dle pravidel země působení;</a:t>
            </a:r>
          </a:p>
          <a:p>
            <a:pPr marL="1101725" lvl="2" indent="-285750" algn="just" defTabSz="457200">
              <a:lnSpc>
                <a:spcPts val="2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Nutnost stanovit způsob alokace nákladů a výnosů stálé provozovně;</a:t>
            </a:r>
          </a:p>
          <a:p>
            <a:pPr marL="1101725" lvl="2" indent="-285750" algn="just" defTabSz="457200">
              <a:lnSpc>
                <a:spcPts val="2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Riziko povinnosti registrace provozovny k DPH.</a:t>
            </a:r>
            <a:endParaRPr lang="cs-CZ" altLang="cs-CZ" sz="16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Český zaměstnavatel by měl zkoumat rizika vzniku stále provozovny v souvislosti s činnostmi, které prostřednictvím všech svých vyslaných zaměstnanců hodlá v zahraničí vykonávat.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Riziko vzniku stálé provozovny je minimální v případě přípravných a pomocných činností, shromažďování informací.</a:t>
            </a:r>
          </a:p>
          <a:p>
            <a:pPr marL="646113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D65B8A-25BF-4217-9FF5-7F98349B5925}"/>
              </a:ext>
            </a:extLst>
          </p:cNvPr>
          <p:cNvSpPr/>
          <p:nvPr/>
        </p:nvSpPr>
        <p:spPr>
          <a:xfrm>
            <a:off x="0" y="1020426"/>
            <a:ext cx="1187624" cy="1031051"/>
          </a:xfrm>
          <a:prstGeom prst="rect">
            <a:avLst/>
          </a:prstGeom>
          <a:solidFill>
            <a:srgbClr val="F47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2408961"/>
            <a:ext cx="1187624" cy="4449039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bg1"/>
                </a:solidFill>
              </a:rPr>
              <a:pPr/>
              <a:t>12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693C33-9518-4A13-831B-086886E58822}"/>
              </a:ext>
            </a:extLst>
          </p:cNvPr>
          <p:cNvSpPr txBox="1"/>
          <p:nvPr/>
        </p:nvSpPr>
        <p:spPr>
          <a:xfrm>
            <a:off x="1207343" y="1167804"/>
            <a:ext cx="756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cs-CZ" sz="2000" spc="-4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Jak vyslat českého zaměstnance do zahraniční pobočky? </a:t>
            </a:r>
            <a:br>
              <a:rPr lang="cs-CZ" sz="2000" spc="-4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spc="-4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Jaké informace musí HR </a:t>
            </a:r>
            <a:r>
              <a:rPr lang="cs-CZ" sz="2000" b="1" spc="-4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zjistit</a:t>
            </a:r>
            <a:r>
              <a:rPr lang="cs-CZ" sz="2000" spc="-4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 co je třeba </a:t>
            </a:r>
            <a:r>
              <a:rPr lang="cs-CZ" sz="2000" b="1" spc="-4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ověřit</a:t>
            </a:r>
            <a:r>
              <a:rPr lang="cs-CZ" sz="2000" spc="-4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sk-SK" sz="1600" spc="-4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3A3EA4-7B5C-4488-BD57-57F5D31C0327}"/>
              </a:ext>
            </a:extLst>
          </p:cNvPr>
          <p:cNvSpPr txBox="1"/>
          <p:nvPr/>
        </p:nvSpPr>
        <p:spPr>
          <a:xfrm>
            <a:off x="1205375" y="2408961"/>
            <a:ext cx="7560375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6113" indent="-285750">
              <a:spcAft>
                <a:spcPts val="600"/>
              </a:spcAft>
              <a:buClr>
                <a:srgbClr val="005CA9"/>
              </a:buClr>
              <a:buFont typeface="Wingdings" panose="05000000000000000000" pitchFamily="2" charset="2"/>
              <a:buChar char="§"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Místo výkonu práce u klienta?</a:t>
            </a:r>
          </a:p>
          <a:p>
            <a:pPr marL="646113" indent="-285750">
              <a:spcAft>
                <a:spcPts val="600"/>
              </a:spcAft>
              <a:buClr>
                <a:srgbClr val="005CA9"/>
              </a:buClr>
              <a:buFont typeface="Wingdings" panose="05000000000000000000" pitchFamily="2" charset="2"/>
              <a:buChar char="§"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Zaměstnanec přijímá pokyny od klienta?</a:t>
            </a:r>
          </a:p>
          <a:p>
            <a:pPr marL="646113" indent="-285750">
              <a:spcAft>
                <a:spcPts val="600"/>
              </a:spcAft>
              <a:buClr>
                <a:srgbClr val="005CA9"/>
              </a:buClr>
              <a:buFont typeface="Wingdings" panose="05000000000000000000" pitchFamily="2" charset="2"/>
              <a:buChar char="§"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Klient zodpovídá za práci zaměstnance?</a:t>
            </a:r>
          </a:p>
          <a:p>
            <a:pPr marL="646113" indent="-285750">
              <a:spcAft>
                <a:spcPts val="600"/>
              </a:spcAft>
              <a:buClr>
                <a:srgbClr val="005CA9"/>
              </a:buClr>
              <a:buFont typeface="Wingdings" panose="05000000000000000000" pitchFamily="2" charset="2"/>
              <a:buChar char="§"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Pracovní pomůcky poskytuje zaměstnanci klient?</a:t>
            </a:r>
          </a:p>
          <a:p>
            <a:pPr marL="646113" indent="-285750">
              <a:spcAft>
                <a:spcPts val="600"/>
              </a:spcAft>
              <a:buClr>
                <a:srgbClr val="005CA9"/>
              </a:buClr>
              <a:buFont typeface="Wingdings" panose="05000000000000000000" pitchFamily="2" charset="2"/>
              <a:buChar char="§"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Mzdu a jiné benefity zaměstnanci vyplácí klient?</a:t>
            </a:r>
          </a:p>
          <a:p>
            <a:pPr marL="646113" indent="-285750">
              <a:spcAft>
                <a:spcPts val="600"/>
              </a:spcAft>
              <a:buClr>
                <a:srgbClr val="005CA9"/>
              </a:buClr>
              <a:buFont typeface="Wingdings" panose="05000000000000000000" pitchFamily="2" charset="2"/>
              <a:buChar char="§"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Existuje právní vztah mezi zaměstnancem a klientem?</a:t>
            </a:r>
          </a:p>
          <a:p>
            <a:pPr marL="646113" indent="-285750">
              <a:spcAft>
                <a:spcPts val="600"/>
              </a:spcAft>
              <a:buClr>
                <a:srgbClr val="005CA9"/>
              </a:buClr>
              <a:buFont typeface="Wingdings" panose="05000000000000000000" pitchFamily="2" charset="2"/>
              <a:buChar char="§"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Zaměstnavatel fakturuje náklady klientovi?</a:t>
            </a:r>
          </a:p>
          <a:p>
            <a:pPr marL="646113" indent="-285750">
              <a:spcAft>
                <a:spcPts val="600"/>
              </a:spcAft>
              <a:buClr>
                <a:srgbClr val="005CA9"/>
              </a:buClr>
              <a:buFont typeface="Wingdings" panose="05000000000000000000" pitchFamily="2" charset="2"/>
              <a:buChar char="§"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Zisk?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047BE8-55D2-4A42-BE93-D627C9A6F207}"/>
              </a:ext>
            </a:extLst>
          </p:cNvPr>
          <p:cNvSpPr txBox="1"/>
          <p:nvPr/>
        </p:nvSpPr>
        <p:spPr>
          <a:xfrm>
            <a:off x="1" y="1198582"/>
            <a:ext cx="11876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buClr>
                <a:schemeClr val="tx1"/>
              </a:buClr>
            </a:pPr>
            <a:r>
              <a:rPr lang="sk-SK" sz="3600" b="1" spc="-4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?</a:t>
            </a:r>
            <a:endParaRPr lang="sk-SK" b="1" spc="-4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A45EF51-C819-4C1F-8307-CB257BEA8125}"/>
              </a:ext>
            </a:extLst>
          </p:cNvPr>
          <p:cNvSpPr/>
          <p:nvPr/>
        </p:nvSpPr>
        <p:spPr>
          <a:xfrm>
            <a:off x="0" y="-1"/>
            <a:ext cx="1187624" cy="662943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094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ANSPARENT ACCAC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6309320"/>
            <a:ext cx="1584176" cy="23118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4769-77EF-4CD0-90DE-F7D7F2D423C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xmlns="" id="{6C8DEA51-59DB-44C5-B5AC-2AA7E69C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02CAE9D-3E19-4FD7-B8C3-5F856CED630C}"/>
              </a:ext>
            </a:extLst>
          </p:cNvPr>
          <p:cNvGrpSpPr/>
          <p:nvPr/>
        </p:nvGrpSpPr>
        <p:grpSpPr>
          <a:xfrm>
            <a:off x="853319" y="957526"/>
            <a:ext cx="7437361" cy="4933938"/>
            <a:chOff x="766945" y="1091397"/>
            <a:chExt cx="3976506" cy="263801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4481A83-D3EA-45A4-B05D-3B57CE497E19}"/>
                </a:ext>
              </a:extLst>
            </p:cNvPr>
            <p:cNvSpPr txBox="1"/>
            <p:nvPr/>
          </p:nvSpPr>
          <p:spPr>
            <a:xfrm>
              <a:off x="2003218" y="3531938"/>
              <a:ext cx="1575412" cy="19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solidFill>
                    <a:srgbClr val="000000"/>
                  </a:solidFill>
                </a:rPr>
                <a:t>Zaměstnanec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3AB31CD-B26E-4346-9908-675C69234B3F}"/>
                </a:ext>
              </a:extLst>
            </p:cNvPr>
            <p:cNvGrpSpPr/>
            <p:nvPr/>
          </p:nvGrpSpPr>
          <p:grpSpPr>
            <a:xfrm>
              <a:off x="766945" y="1091397"/>
              <a:ext cx="3976506" cy="2473745"/>
              <a:chOff x="1005069" y="1460729"/>
              <a:chExt cx="6927719" cy="430966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005069" y="1460729"/>
                <a:ext cx="6927719" cy="4309665"/>
                <a:chOff x="1416908" y="1415476"/>
                <a:chExt cx="5747380" cy="3883256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030688" y="1415476"/>
                  <a:ext cx="2133600" cy="213360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533613" y="1415476"/>
                  <a:ext cx="2133600" cy="2133600"/>
                </a:xfrm>
                <a:prstGeom prst="rect">
                  <a:avLst/>
                </a:prstGeom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416908" y="2078349"/>
                  <a:ext cx="689919" cy="689919"/>
                </a:xfrm>
                <a:prstGeom prst="rect">
                  <a:avLst/>
                </a:prstGeom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440478" y="3465827"/>
                  <a:ext cx="1832906" cy="1832905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156142" y="2215390"/>
                <a:ext cx="764670" cy="764670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ED95B0A-C1DC-492C-89EC-C610E1B84F4C}"/>
                  </a:ext>
                </a:extLst>
              </p:cNvPr>
              <p:cNvSpPr txBox="1"/>
              <p:nvPr/>
            </p:nvSpPr>
            <p:spPr>
              <a:xfrm>
                <a:off x="1752183" y="3531982"/>
                <a:ext cx="2854158" cy="34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rgbClr val="000000"/>
                    </a:solidFill>
                  </a:rPr>
                  <a:t>Zaměstnavatel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F3AF21D-A5BB-4C9B-A914-309D64F7FA35}"/>
                  </a:ext>
                </a:extLst>
              </p:cNvPr>
              <p:cNvSpPr txBox="1"/>
              <p:nvPr/>
            </p:nvSpPr>
            <p:spPr>
              <a:xfrm>
                <a:off x="5870977" y="3575142"/>
                <a:ext cx="1575412" cy="34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solidFill>
                      <a:srgbClr val="000000"/>
                    </a:solidFill>
                  </a:rPr>
                  <a:t>Klient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A4B670EF-404B-4C64-8094-0A36CF2E2837}"/>
                  </a:ext>
                </a:extLst>
              </p:cNvPr>
              <p:cNvSpPr txBox="1"/>
              <p:nvPr/>
            </p:nvSpPr>
            <p:spPr>
              <a:xfrm>
                <a:off x="4094731" y="1901977"/>
                <a:ext cx="928452" cy="111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7200" dirty="0">
                    <a:solidFill>
                      <a:srgbClr val="000000"/>
                    </a:solidFill>
                  </a:rPr>
                  <a:t>?</a:t>
                </a: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65E913F-8E9A-4FBF-9B38-82817AFB8E29}"/>
              </a:ext>
            </a:extLst>
          </p:cNvPr>
          <p:cNvSpPr/>
          <p:nvPr/>
        </p:nvSpPr>
        <p:spPr>
          <a:xfrm>
            <a:off x="995131" y="1532969"/>
            <a:ext cx="7144529" cy="3431709"/>
          </a:xfrm>
          <a:prstGeom prst="rect">
            <a:avLst/>
          </a:prstGeom>
          <a:gradFill flip="none" rotWithShape="1">
            <a:gsLst>
              <a:gs pos="100000">
                <a:srgbClr val="052463">
                  <a:alpha val="97000"/>
                </a:srgbClr>
              </a:gs>
              <a:gs pos="0">
                <a:srgbClr val="08399A">
                  <a:alpha val="82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005CA9"/>
              </a:buClr>
            </a:pP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algn="ctr">
              <a:spcAft>
                <a:spcPts val="600"/>
              </a:spcAft>
              <a:buClr>
                <a:srgbClr val="005CA9"/>
              </a:buClr>
            </a:pPr>
            <a:r>
              <a:rPr lang="cs-CZ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Dočasné přidělení</a:t>
            </a:r>
          </a:p>
          <a:p>
            <a:pPr algn="ctr">
              <a:spcAft>
                <a:spcPts val="600"/>
              </a:spcAft>
              <a:buClr>
                <a:srgbClr val="005CA9"/>
              </a:buClr>
            </a:pPr>
            <a:r>
              <a:rPr lang="cs-CZ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Agenturní zaměstnávání</a:t>
            </a:r>
          </a:p>
          <a:p>
            <a:pPr algn="ctr">
              <a:spcAft>
                <a:spcPts val="600"/>
              </a:spcAft>
              <a:buClr>
                <a:srgbClr val="005CA9"/>
              </a:buClr>
            </a:pPr>
            <a:r>
              <a:rPr lang="cs-CZ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Lokální pracovní smlouva</a:t>
            </a:r>
          </a:p>
          <a:p>
            <a:pPr algn="ctr">
              <a:spcAft>
                <a:spcPts val="600"/>
              </a:spcAft>
              <a:buClr>
                <a:srgbClr val="005CA9"/>
              </a:buClr>
            </a:pPr>
            <a:r>
              <a:rPr lang="cs-CZ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Smlouva o poskytování služeb</a:t>
            </a:r>
          </a:p>
          <a:p>
            <a:pPr algn="ctr">
              <a:spcAft>
                <a:spcPts val="600"/>
              </a:spcAft>
              <a:buClr>
                <a:srgbClr val="005CA9"/>
              </a:buClr>
            </a:pP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152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7FA830-A244-49E6-AB15-598A0DDFE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3" t="12601" r="5499" b="-355"/>
          <a:stretch/>
        </p:blipFill>
        <p:spPr>
          <a:xfrm>
            <a:off x="-36514" y="0"/>
            <a:ext cx="9180514" cy="690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34EE24-58BB-4D78-B8AA-29AC3AACA4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6845" y="6326575"/>
            <a:ext cx="1579062" cy="1966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CE4984-64BC-4AB8-98BA-C8D1E84DDF20}"/>
              </a:ext>
            </a:extLst>
          </p:cNvPr>
          <p:cNvSpPr/>
          <p:nvPr/>
        </p:nvSpPr>
        <p:spPr>
          <a:xfrm>
            <a:off x="-36513" y="4365104"/>
            <a:ext cx="6952005" cy="122413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89A118-2DE4-4C4A-A2EF-621D8425CDCD}"/>
              </a:ext>
            </a:extLst>
          </p:cNvPr>
          <p:cNvSpPr txBox="1"/>
          <p:nvPr/>
        </p:nvSpPr>
        <p:spPr>
          <a:xfrm>
            <a:off x="-36512" y="4684784"/>
            <a:ext cx="695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Dočasné přidělení</a:t>
            </a:r>
          </a:p>
        </p:txBody>
      </p:sp>
    </p:spTree>
    <p:extLst>
      <p:ext uri="{BB962C8B-B14F-4D97-AF65-F5344CB8AC3E}">
        <p14:creationId xmlns:p14="http://schemas.microsoft.com/office/powerpoint/2010/main" val="390577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D65B8A-25BF-4217-9FF5-7F98349B5925}"/>
              </a:ext>
            </a:extLst>
          </p:cNvPr>
          <p:cNvSpPr/>
          <p:nvPr/>
        </p:nvSpPr>
        <p:spPr>
          <a:xfrm>
            <a:off x="-15788" y="1119128"/>
            <a:ext cx="1187624" cy="1007257"/>
          </a:xfrm>
          <a:prstGeom prst="rect">
            <a:avLst/>
          </a:prstGeom>
          <a:solidFill>
            <a:srgbClr val="F47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2480809"/>
            <a:ext cx="1187624" cy="4377191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4769-77EF-4CD0-90DE-F7D7F2D423C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1"/>
            <a:ext cx="1187624" cy="76470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693C33-9518-4A13-831B-086886E58822}"/>
              </a:ext>
            </a:extLst>
          </p:cNvPr>
          <p:cNvSpPr txBox="1"/>
          <p:nvPr/>
        </p:nvSpPr>
        <p:spPr>
          <a:xfrm>
            <a:off x="1475656" y="1248157"/>
            <a:ext cx="75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Aft>
                <a:spcPts val="600"/>
              </a:spcAft>
              <a:buClr>
                <a:srgbClr val="005CA9"/>
              </a:buClr>
            </a:pPr>
            <a:r>
              <a:rPr lang="cs-CZ" b="1" dirty="0">
                <a:solidFill>
                  <a:srgbClr val="E95E27"/>
                </a:solidFill>
                <a:latin typeface="Arial" pitchFamily="34" charset="0"/>
                <a:cs typeface="Arial" pitchFamily="34" charset="0"/>
              </a:rPr>
              <a:t>KONKRÉTNÍ PŘÍKLAD</a:t>
            </a:r>
            <a:r>
              <a:rPr kumimoji="0" lang="sk-SK" b="1" i="0" u="none" strike="noStrike" kern="1200" cap="none" spc="-40" normalizeH="0" baseline="0" noProof="0" dirty="0">
                <a:ln>
                  <a:noFill/>
                </a:ln>
                <a:solidFill>
                  <a:srgbClr val="F479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sk-SK" b="0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3A3EA4-7B5C-4488-BD57-57F5D31C0327}"/>
              </a:ext>
            </a:extLst>
          </p:cNvPr>
          <p:cNvSpPr txBox="1"/>
          <p:nvPr/>
        </p:nvSpPr>
        <p:spPr>
          <a:xfrm>
            <a:off x="1475656" y="1972068"/>
            <a:ext cx="7272343" cy="339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4525" lvl="1" indent="-285750" algn="just" defTabSz="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 důvodu nedostatku pracovní síly je zaměstnanec CZ společnosti zapůjčen SK společnosti, a to na 12 měsíců; účelem není generování zisku.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 dobu vyslání zaměstnanec bude pracovat pouze ve prospěch a dle pokynů SK společnosti, ta ponese zodpovědnost za jeho práci.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Zaměstnanec pracuje na pozici IT technika (nejde o člena managementu).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Zaměstnanec je občanem ČR.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Jeho rodina zůstává v ČR a bude se proto vracet každý víkend.</a:t>
            </a:r>
          </a:p>
          <a:p>
            <a:pPr marL="358775" lvl="1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Tato situace má dvě možná řešení – dočasné přidělení (právní jistota zaměstnance) / lokální smlouva (administrativně jednodušší řešení).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AFD8D3D1-74A9-426A-8E56-A7593B259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675" y="1442756"/>
            <a:ext cx="360000" cy="360000"/>
          </a:xfrm>
          <a:prstGeom prst="rect">
            <a:avLst/>
          </a:prstGeom>
        </p:spPr>
      </p:pic>
      <p:sp>
        <p:nvSpPr>
          <p:cNvPr id="14" name="Footer Placeholder 6">
            <a:extLst>
              <a:ext uri="{FF2B5EF4-FFF2-40B4-BE49-F238E27FC236}">
                <a16:creationId xmlns:a16="http://schemas.microsoft.com/office/drawing/2014/main" xmlns="" id="{66F73059-5051-48CA-B77A-BAE4484E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ANSPARENT ACCAC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6309320"/>
            <a:ext cx="1584176" cy="23118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4769-77EF-4CD0-90DE-F7D7F2D423C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847" y="780434"/>
            <a:ext cx="8142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marR="0" lvl="1" indent="0" algn="just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Tx/>
              <a:buFontTx/>
              <a:buNone/>
              <a:tabLst>
                <a:tab pos="355600" algn="l"/>
                <a:tab pos="358775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Dočasné přidělení – popis </a:t>
            </a:r>
          </a:p>
          <a:p>
            <a:pPr marL="360363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E95E2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1490" y="2747335"/>
            <a:ext cx="1508101" cy="47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3AFE04-24C7-4D96-9AD1-74C07451A61F}"/>
              </a:ext>
            </a:extLst>
          </p:cNvPr>
          <p:cNvGrpSpPr/>
          <p:nvPr/>
        </p:nvGrpSpPr>
        <p:grpSpPr>
          <a:xfrm>
            <a:off x="768650" y="1384724"/>
            <a:ext cx="1753764" cy="1546127"/>
            <a:chOff x="768650" y="1384724"/>
            <a:chExt cx="1753764" cy="154612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421" y="1384724"/>
              <a:ext cx="1679993" cy="154612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650" y="1602067"/>
              <a:ext cx="543241" cy="52322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771" y="4231479"/>
            <a:ext cx="1443227" cy="12015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04F448A-FAB8-4583-9547-8CE921BE4331}"/>
              </a:ext>
            </a:extLst>
          </p:cNvPr>
          <p:cNvGrpSpPr/>
          <p:nvPr/>
        </p:nvGrpSpPr>
        <p:grpSpPr>
          <a:xfrm>
            <a:off x="3537573" y="1371997"/>
            <a:ext cx="1685778" cy="1546127"/>
            <a:chOff x="3537573" y="1371997"/>
            <a:chExt cx="1685778" cy="154612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0CD3534D-4BA8-4D72-B094-50048D484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573" y="1371997"/>
              <a:ext cx="1679993" cy="154612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23837" y="1562113"/>
              <a:ext cx="499514" cy="51623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3F05FFD-475E-4ADF-99C4-B489A0010797}"/>
              </a:ext>
            </a:extLst>
          </p:cNvPr>
          <p:cNvGrpSpPr/>
          <p:nvPr/>
        </p:nvGrpSpPr>
        <p:grpSpPr>
          <a:xfrm>
            <a:off x="1373497" y="2705896"/>
            <a:ext cx="1290648" cy="1839001"/>
            <a:chOff x="1373497" y="2705896"/>
            <a:chExt cx="1290648" cy="1839001"/>
          </a:xfrm>
        </p:grpSpPr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>
              <a:off x="1373497" y="3261975"/>
              <a:ext cx="887005" cy="1282922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>
              <a:off x="1835030" y="2940079"/>
              <a:ext cx="829115" cy="1291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2AE7B41-4692-400E-82A5-7FF5AE35A103}"/>
                </a:ext>
              </a:extLst>
            </p:cNvPr>
            <p:cNvSpPr txBox="1"/>
            <p:nvPr/>
          </p:nvSpPr>
          <p:spPr>
            <a:xfrm rot="3378760">
              <a:off x="1280349" y="3486435"/>
              <a:ext cx="1427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Pracovněprávní vztah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942429E-728B-4BFC-BDCD-58FE474A195B}"/>
                </a:ext>
              </a:extLst>
            </p:cNvPr>
            <p:cNvSpPr txBox="1"/>
            <p:nvPr/>
          </p:nvSpPr>
          <p:spPr>
            <a:xfrm rot="3356413">
              <a:off x="1652335" y="3265652"/>
              <a:ext cx="1427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Odměna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10D0CB1-CA60-42D6-A45A-4C59F2F98FA8}"/>
              </a:ext>
            </a:extLst>
          </p:cNvPr>
          <p:cNvGrpSpPr/>
          <p:nvPr/>
        </p:nvGrpSpPr>
        <p:grpSpPr>
          <a:xfrm>
            <a:off x="3385835" y="2873680"/>
            <a:ext cx="1067853" cy="1741697"/>
            <a:chOff x="3385835" y="2873680"/>
            <a:chExt cx="1067853" cy="1741697"/>
          </a:xfrm>
        </p:grpSpPr>
        <p:cxnSp>
          <p:nvCxnSpPr>
            <p:cNvPr id="26" name="Straight Arrow Connector 25"/>
            <p:cNvCxnSpPr>
              <a:cxnSpLocks/>
            </p:cNvCxnSpPr>
            <p:nvPr/>
          </p:nvCxnSpPr>
          <p:spPr>
            <a:xfrm flipV="1">
              <a:off x="3385835" y="3020690"/>
              <a:ext cx="826608" cy="118891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 flipH="1">
              <a:off x="3731999" y="3329364"/>
              <a:ext cx="721689" cy="107118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260894F-8AF3-4F47-81FC-0DADF3BF6448}"/>
                </a:ext>
              </a:extLst>
            </p:cNvPr>
            <p:cNvSpPr txBox="1"/>
            <p:nvPr/>
          </p:nvSpPr>
          <p:spPr>
            <a:xfrm rot="18259220">
              <a:off x="2868220" y="3433436"/>
              <a:ext cx="1427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Výkon práce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D3B6F13-78C0-4914-96F7-5A991431EF82}"/>
                </a:ext>
              </a:extLst>
            </p:cNvPr>
            <p:cNvSpPr txBox="1"/>
            <p:nvPr/>
          </p:nvSpPr>
          <p:spPr>
            <a:xfrm rot="18274461">
              <a:off x="3571580" y="3747844"/>
              <a:ext cx="1427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Pokyny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185E231-0500-45D2-A7C3-FA37B701A4AB}"/>
              </a:ext>
            </a:extLst>
          </p:cNvPr>
          <p:cNvSpPr txBox="1"/>
          <p:nvPr/>
        </p:nvSpPr>
        <p:spPr>
          <a:xfrm>
            <a:off x="622146" y="5703200"/>
            <a:ext cx="5104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*Lze provést i změnou místa výkonu práce, má další dopady.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9F70928-8DEA-4C5A-A6F3-79F52E902B0B}"/>
              </a:ext>
            </a:extLst>
          </p:cNvPr>
          <p:cNvSpPr txBox="1"/>
          <p:nvPr/>
        </p:nvSpPr>
        <p:spPr>
          <a:xfrm>
            <a:off x="5122841" y="1487278"/>
            <a:ext cx="3270707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Místo výkonu práce u klienta?*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Zaměstnanec přijímá pokyny od klienta?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Klient odpovídá za práci zaměstnance?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Pracovní pomůcky poskytuje zaměstnanci klient?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Mzdu a jiné benefity zaměstnanci vyplácí klient?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Existuje pracovněprávní vztah mezi zaměstnancem a klientem?</a:t>
            </a:r>
          </a:p>
          <a:p>
            <a:pPr marL="452438" marR="0" lvl="0" indent="176213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2438" marR="0" lvl="0" indent="176213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Zaměstnavatel fakturuje náklady klientovi?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Zisk?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5F4298C-A76F-4DC4-B682-80F02A3079E3}"/>
              </a:ext>
            </a:extLst>
          </p:cNvPr>
          <p:cNvSpPr txBox="1"/>
          <p:nvPr/>
        </p:nvSpPr>
        <p:spPr>
          <a:xfrm>
            <a:off x="8420211" y="1487278"/>
            <a:ext cx="336896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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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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ooter Placeholder 6">
            <a:extLst>
              <a:ext uri="{FF2B5EF4-FFF2-40B4-BE49-F238E27FC236}">
                <a16:creationId xmlns:a16="http://schemas.microsoft.com/office/drawing/2014/main" xmlns="" id="{3DBD1CC8-179A-4362-ADF1-364196124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FCCCD3A-4411-4662-8FF6-A3ECD6CDF607}"/>
              </a:ext>
            </a:extLst>
          </p:cNvPr>
          <p:cNvGrpSpPr/>
          <p:nvPr/>
        </p:nvGrpSpPr>
        <p:grpSpPr>
          <a:xfrm>
            <a:off x="2183608" y="1524859"/>
            <a:ext cx="1589250" cy="996839"/>
            <a:chOff x="2183608" y="1524859"/>
            <a:chExt cx="1589250" cy="996839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484843" y="2509214"/>
              <a:ext cx="121022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423884" y="1884468"/>
              <a:ext cx="1209158" cy="1144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E97F21A-FDD8-4E04-A735-2A0C30118B25}"/>
                </a:ext>
              </a:extLst>
            </p:cNvPr>
            <p:cNvSpPr txBox="1"/>
            <p:nvPr/>
          </p:nvSpPr>
          <p:spPr>
            <a:xfrm>
              <a:off x="2345569" y="1524859"/>
              <a:ext cx="1427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Mzdové náklady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39097E5-C302-42D0-A11D-15FE10463538}"/>
                </a:ext>
              </a:extLst>
            </p:cNvPr>
            <p:cNvSpPr txBox="1"/>
            <p:nvPr/>
          </p:nvSpPr>
          <p:spPr>
            <a:xfrm>
              <a:off x="2183608" y="1998478"/>
              <a:ext cx="1575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Propůjčení zaměstnance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4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983992"/>
            <a:ext cx="1187624" cy="5874008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pPr algn="l"/>
            <a:fld id="{20264769-77EF-4CD0-90DE-F7D7F2D423C4}" type="slidenum">
              <a:rPr lang="cs-CZ" smtClean="0">
                <a:solidFill>
                  <a:schemeClr val="bg1"/>
                </a:solidFill>
              </a:rPr>
              <a:pPr algn="l"/>
              <a:t>17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2"/>
            <a:ext cx="1187624" cy="63622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76FE2E-09CE-42F7-A494-612EA8C99E89}"/>
              </a:ext>
            </a:extLst>
          </p:cNvPr>
          <p:cNvSpPr txBox="1"/>
          <p:nvPr/>
        </p:nvSpPr>
        <p:spPr>
          <a:xfrm>
            <a:off x="1187624" y="662942"/>
            <a:ext cx="7560375" cy="54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altLang="cs-CZ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DOČASNÉ PŘIDĚLENÍ – DAŇOVÝ POHLED – ZAMĚSTNANEC A POJISTNÉ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Zaměstnanec bude nadále považován za českého daňového rezidenta, slovenského nerezidenta (centrum životních zájmů v ČR).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Příjem bude zpravidla podléhat zdanění ve státě výkonu práce bez ohledu na dobu pobytu v tomto státě (pozor na dopad práce z domova).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Pravděpodobně bude mít povinnost podat české přiznání k dani z příjmů fyzických osob – příjmy obdržené v ČR i na SK (vynětí).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Slovensku daňové přiznání nebo roční zúčtování daní.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Cestovní náhrady vyplacené podle českého práva jsou na Slovensku zdanitelným příjmem.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Příslušnost k českému systému pojištění – vyslání do 24 měsíců, nárok na vystavení formuláře A1 automatický, o formulář je třeba žádat s dostatečným předstihem.</a:t>
            </a:r>
          </a:p>
          <a:p>
            <a:pPr marL="646113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3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983992"/>
            <a:ext cx="1187624" cy="5874008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pPr algn="l"/>
            <a:fld id="{20264769-77EF-4CD0-90DE-F7D7F2D423C4}" type="slidenum">
              <a:rPr lang="cs-CZ" smtClean="0">
                <a:solidFill>
                  <a:schemeClr val="bg1"/>
                </a:solidFill>
              </a:rPr>
              <a:pPr algn="l"/>
              <a:t>18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2"/>
            <a:ext cx="1187624" cy="63622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76FE2E-09CE-42F7-A494-612EA8C99E89}"/>
              </a:ext>
            </a:extLst>
          </p:cNvPr>
          <p:cNvSpPr txBox="1"/>
          <p:nvPr/>
        </p:nvSpPr>
        <p:spPr>
          <a:xfrm>
            <a:off x="1187624" y="662942"/>
            <a:ext cx="7560375" cy="499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altLang="cs-CZ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DOČASNÉ PŘIDĚLENÍ – DAŇOVÝ POHLED – SPOLEČNOSTI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latin typeface="Arial" pitchFamily="34" charset="0"/>
                <a:cs typeface="Arial" pitchFamily="34" charset="0"/>
              </a:rPr>
              <a:t>Vysílající společnost bude povinna nadále srážet a odvádět zálohy na daň, pojistné na sociální zabezpečení a zdravotní pojištění.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latin typeface="Arial" pitchFamily="34" charset="0"/>
                <a:cs typeface="Arial" pitchFamily="34" charset="0"/>
              </a:rPr>
              <a:t>Přijímající společnost bude jako ekonomický zaměstnavatel odvádět zálohy na daň z příjmů ze zdrojů na Slovensku.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latin typeface="Arial" pitchFamily="34" charset="0"/>
                <a:cs typeface="Arial" pitchFamily="34" charset="0"/>
              </a:rPr>
              <a:t>CZ společnost může požádat o zrušení povinnosti zálohovat.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latin typeface="Arial" pitchFamily="34" charset="0"/>
                <a:cs typeface="Arial" pitchFamily="34" charset="0"/>
              </a:rPr>
              <a:t>Pro daňovou uznatelnost nákladů je zásadní smluvní dokumentace o</a:t>
            </a:r>
            <a:r>
              <a:rPr lang="cs-CZ" altLang="cs-CZ" sz="1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cs-CZ" altLang="cs-CZ" sz="1600" dirty="0">
                <a:latin typeface="Arial" pitchFamily="34" charset="0"/>
                <a:cs typeface="Arial" pitchFamily="34" charset="0"/>
              </a:rPr>
              <a:t>dočasném přidělení.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latin typeface="Arial" pitchFamily="34" charset="0"/>
                <a:cs typeface="Arial" pitchFamily="34" charset="0"/>
              </a:rPr>
              <a:t>Cena za dočasné přidělení musí být na úrovni skutečných nákladů souvisejících s výkonem práce pro zaměstnavatele, neřeší se tržní ceny.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latin typeface="Arial" pitchFamily="34" charset="0"/>
                <a:cs typeface="Arial" pitchFamily="34" charset="0"/>
              </a:rPr>
              <a:t>Pro CZ společnost není riziko vzniku stálé provozovny, pokud je vysílací struktura řádně implementována a smluvně ošetřena.</a:t>
            </a:r>
          </a:p>
          <a:p>
            <a:pPr marL="646113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4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790B59-4FE1-4476-9308-55318B5525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56" r="37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34EE24-58BB-4D78-B8AA-29AC3AACA4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6845" y="6326575"/>
            <a:ext cx="1579062" cy="1966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CE4984-64BC-4AB8-98BA-C8D1E84DDF20}"/>
              </a:ext>
            </a:extLst>
          </p:cNvPr>
          <p:cNvSpPr/>
          <p:nvPr/>
        </p:nvSpPr>
        <p:spPr>
          <a:xfrm>
            <a:off x="-36513" y="4365104"/>
            <a:ext cx="6952005" cy="122413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89A118-2DE4-4C4A-A2EF-621D8425CDCD}"/>
              </a:ext>
            </a:extLst>
          </p:cNvPr>
          <p:cNvSpPr txBox="1"/>
          <p:nvPr/>
        </p:nvSpPr>
        <p:spPr>
          <a:xfrm>
            <a:off x="-36512" y="4684784"/>
            <a:ext cx="695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Agenturní zaměstnávání</a:t>
            </a:r>
          </a:p>
        </p:txBody>
      </p:sp>
    </p:spTree>
    <p:extLst>
      <p:ext uri="{BB962C8B-B14F-4D97-AF65-F5344CB8AC3E}">
        <p14:creationId xmlns:p14="http://schemas.microsoft.com/office/powerpoint/2010/main" val="159779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03FF862-C73D-4A8D-8E37-5CE39596B2DD}"/>
              </a:ext>
            </a:extLst>
          </p:cNvPr>
          <p:cNvSpPr/>
          <p:nvPr/>
        </p:nvSpPr>
        <p:spPr>
          <a:xfrm>
            <a:off x="0" y="6021288"/>
            <a:ext cx="1187624" cy="866208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cs-CZ" dirty="0">
                <a:solidFill>
                  <a:srgbClr val="6D9DD1"/>
                </a:solidFill>
              </a:rPr>
              <a:t>Přednášející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0029" y="980728"/>
            <a:ext cx="68179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>
              <a:spcAft>
                <a:spcPts val="600"/>
              </a:spcAft>
              <a:buClr>
                <a:schemeClr val="tx1"/>
              </a:buClr>
            </a:pPr>
            <a:r>
              <a:rPr lang="cs-CZ" sz="1400" b="1" dirty="0">
                <a:latin typeface="Arial" pitchFamily="34" charset="0"/>
                <a:cs typeface="Arial" pitchFamily="34" charset="0"/>
              </a:rPr>
              <a:t>Kateřina Hrůzová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265113">
              <a:spcAft>
                <a:spcPts val="600"/>
              </a:spcAft>
              <a:buClr>
                <a:schemeClr val="tx1"/>
              </a:buClr>
            </a:pPr>
            <a:r>
              <a:rPr lang="cs-CZ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 Manager</a:t>
            </a:r>
            <a:endParaRPr lang="sk-SK" sz="12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5113">
              <a:spcAft>
                <a:spcPts val="600"/>
              </a:spcAft>
              <a:buClr>
                <a:schemeClr val="tx1"/>
              </a:buClr>
            </a:pPr>
            <a:r>
              <a:rPr lang="sk-SK" sz="1200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hlinkClick r:id="rId2"/>
              </a:rPr>
              <a:t>katerina.hruzova@accace.com</a:t>
            </a:r>
            <a:r>
              <a:rPr lang="sk-SK" sz="12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sk-SK" sz="1400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pPr marL="265113" algn="just">
              <a:spcAft>
                <a:spcPts val="200"/>
              </a:spcAft>
              <a:buClr>
                <a:schemeClr val="tx1"/>
              </a:buClr>
            </a:pPr>
            <a:r>
              <a:rPr lang="cs-CZ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Kateřina je daňovým poradcem s více než třináctiletou praxí v oboru. Po ukončení studií působila v renomovaných společnostech jako EY nebo Fučík &amp; partneři. K </a:t>
            </a:r>
            <a:r>
              <a:rPr lang="cs-CZ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Accace</a:t>
            </a:r>
            <a:r>
              <a:rPr lang="cs-CZ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 připojila v roce 2017, v současné době zastává pozici Tax Manager.</a:t>
            </a:r>
          </a:p>
          <a:p>
            <a:pPr marL="265113" algn="just">
              <a:spcAft>
                <a:spcPts val="600"/>
              </a:spcAft>
              <a:buClr>
                <a:schemeClr val="tx1"/>
              </a:buClr>
            </a:pPr>
            <a:r>
              <a:rPr lang="cs-CZ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Kateřina se zaměřuje na zdanění fyzických osob, zaměstnanců i podnikatelů, sociální zabezpečení a zdravotní pojištění. Má značné zkušenosti v oblastech globálního poradenství ve sféře zaměstnanosti, zejména strukturalizace mezinárodních vyslání a vedení mezd vyslaným zaměstnancům, analýzy a nastavování systémů odměňování zaměstnanců, včetně programů zaměstnaneckých akciových a opčních plánů.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74FCFA-8BFF-45B4-BACE-7EF44E92403A}"/>
              </a:ext>
            </a:extLst>
          </p:cNvPr>
          <p:cNvSpPr/>
          <p:nvPr/>
        </p:nvSpPr>
        <p:spPr>
          <a:xfrm>
            <a:off x="0" y="0"/>
            <a:ext cx="1187624" cy="763907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439745-5894-4F1D-89FF-6CD86E53F7BF}"/>
              </a:ext>
            </a:extLst>
          </p:cNvPr>
          <p:cNvSpPr txBox="1"/>
          <p:nvPr/>
        </p:nvSpPr>
        <p:spPr>
          <a:xfrm>
            <a:off x="1187624" y="255563"/>
            <a:ext cx="7632848" cy="5083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0363" algn="just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</a:pPr>
            <a:r>
              <a:rPr lang="sk-SK" sz="1600" b="1" dirty="0">
                <a:latin typeface="Arial" pitchFamily="34" charset="0"/>
                <a:cs typeface="Arial" pitchFamily="34" charset="0"/>
              </a:rPr>
              <a:t>PŘEDNÁŠEJÍCÍ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xmlns="" id="{84286ACB-D042-407E-90BD-D73CACD0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237312"/>
            <a:ext cx="864096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bg1"/>
                </a:solidFill>
              </a:rPr>
              <a:pPr/>
              <a:t>2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xmlns="" id="{86E74766-81B7-4C7B-A551-CD1EB45F49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6981FC-76BA-4E70-A44E-5AF739B11617}"/>
              </a:ext>
            </a:extLst>
          </p:cNvPr>
          <p:cNvSpPr txBox="1"/>
          <p:nvPr/>
        </p:nvSpPr>
        <p:spPr>
          <a:xfrm>
            <a:off x="1933820" y="3633514"/>
            <a:ext cx="67876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>
              <a:spcAft>
                <a:spcPts val="600"/>
              </a:spcAft>
              <a:buClr>
                <a:schemeClr val="tx1"/>
              </a:buClr>
            </a:pPr>
            <a:r>
              <a:rPr lang="cs-CZ" sz="1400" b="1" dirty="0">
                <a:latin typeface="Arial" pitchFamily="34" charset="0"/>
                <a:cs typeface="Arial" pitchFamily="34" charset="0"/>
              </a:rPr>
              <a:t>Petra Kubáčová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265113">
              <a:spcAft>
                <a:spcPts val="600"/>
              </a:spcAft>
              <a:buClr>
                <a:schemeClr val="tx1"/>
              </a:buClr>
            </a:pPr>
            <a:r>
              <a:rPr lang="cs-CZ" sz="12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Counsel</a:t>
            </a:r>
            <a:endParaRPr lang="sk-SK" sz="12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65113">
              <a:spcAft>
                <a:spcPts val="600"/>
              </a:spcAft>
              <a:buClr>
                <a:schemeClr val="tx1"/>
              </a:buClr>
            </a:pPr>
            <a:r>
              <a:rPr lang="sk-SK" sz="1200" dirty="0">
                <a:solidFill>
                  <a:srgbClr val="404040"/>
                </a:solidFill>
                <a:latin typeface="Arial" pitchFamily="34" charset="0"/>
                <a:cs typeface="Arial" pitchFamily="34" charset="0"/>
                <a:hlinkClick r:id="rId5"/>
              </a:rPr>
              <a:t>petra.kubacova@accace.com</a:t>
            </a:r>
            <a:r>
              <a:rPr lang="sk-SK" sz="12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65113" algn="just">
              <a:spcAft>
                <a:spcPts val="200"/>
              </a:spcAft>
              <a:buClr>
                <a:schemeClr val="tx1"/>
              </a:buClr>
            </a:pPr>
            <a:r>
              <a:rPr lang="cs-CZ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Petra vystudovala Právnickou fakultu Univerzity Palackého v Olomouci a absolvovala také roční studium práv na Univerzitě v Rotterdamu. Od roku 2011 je advokátkou zapsanou u České advokátní komory. Praxi Petra získala jako advokátní koncipientka a poté jako advokátka v renomovaných mezinárodních advokátních kancelářích. K týmu </a:t>
            </a:r>
            <a:r>
              <a:rPr lang="cs-CZ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Accace</a:t>
            </a:r>
            <a:r>
              <a:rPr lang="cs-CZ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 Petra připojila v roce 2019, působí zde na pozici </a:t>
            </a:r>
            <a:r>
              <a:rPr lang="cs-CZ" sz="1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Counsel</a:t>
            </a:r>
            <a:r>
              <a:rPr lang="cs-CZ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65113" algn="just">
              <a:spcAft>
                <a:spcPts val="200"/>
              </a:spcAft>
              <a:buClr>
                <a:schemeClr val="tx1"/>
              </a:buClr>
            </a:pPr>
            <a:r>
              <a:rPr lang="cs-CZ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Petra má zkušenosti především v oblasti pracovního práva (komplexní HR poradenství, ukončování pracovního poměru, tvorba interních předpisů, zastupování před soudy), věnuje se i návrhům a vyjednávání obchodních smluv. Zabývá se též publikační a školící činností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5F91151-0F73-466A-ABEA-EBAC5BD5A6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17" y="3691435"/>
            <a:ext cx="1508664" cy="2112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3EA45F-42A1-4825-94F1-8A11FED0A1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816" y="1039202"/>
            <a:ext cx="1430869" cy="21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3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ANSPARENT ACCAC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6309320"/>
            <a:ext cx="1584176" cy="23118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4769-77EF-4CD0-90DE-F7D7F2D423C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847" y="780434"/>
            <a:ext cx="8142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marR="0" lvl="1" indent="0" algn="just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Tx/>
              <a:buFontTx/>
              <a:buNone/>
              <a:tabLst>
                <a:tab pos="355600" algn="l"/>
                <a:tab pos="358775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Agenturní zaměstnávání – popis </a:t>
            </a:r>
          </a:p>
          <a:p>
            <a:pPr marL="360363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E95E2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1490" y="2747335"/>
            <a:ext cx="1508101" cy="47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3AFE04-24C7-4D96-9AD1-74C07451A61F}"/>
              </a:ext>
            </a:extLst>
          </p:cNvPr>
          <p:cNvGrpSpPr/>
          <p:nvPr/>
        </p:nvGrpSpPr>
        <p:grpSpPr>
          <a:xfrm>
            <a:off x="768650" y="1384724"/>
            <a:ext cx="1753764" cy="1546127"/>
            <a:chOff x="768650" y="1384724"/>
            <a:chExt cx="1753764" cy="154612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421" y="1384724"/>
              <a:ext cx="1679993" cy="154612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650" y="1602067"/>
              <a:ext cx="543241" cy="52322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771" y="4231479"/>
            <a:ext cx="1443227" cy="12015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04F448A-FAB8-4583-9547-8CE921BE4331}"/>
              </a:ext>
            </a:extLst>
          </p:cNvPr>
          <p:cNvGrpSpPr/>
          <p:nvPr/>
        </p:nvGrpSpPr>
        <p:grpSpPr>
          <a:xfrm>
            <a:off x="3537573" y="1371997"/>
            <a:ext cx="1685778" cy="1546127"/>
            <a:chOff x="3537573" y="1371997"/>
            <a:chExt cx="1685778" cy="154612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0CD3534D-4BA8-4D72-B094-50048D484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573" y="1371997"/>
              <a:ext cx="1679993" cy="154612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23837" y="1562113"/>
              <a:ext cx="499514" cy="51623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3F05FFD-475E-4ADF-99C4-B489A0010797}"/>
              </a:ext>
            </a:extLst>
          </p:cNvPr>
          <p:cNvGrpSpPr/>
          <p:nvPr/>
        </p:nvGrpSpPr>
        <p:grpSpPr>
          <a:xfrm>
            <a:off x="1373497" y="2705896"/>
            <a:ext cx="1290648" cy="1839001"/>
            <a:chOff x="1373497" y="2705896"/>
            <a:chExt cx="1290648" cy="1839001"/>
          </a:xfrm>
        </p:grpSpPr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>
              <a:off x="1373497" y="3261975"/>
              <a:ext cx="887005" cy="1282922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>
              <a:off x="1835030" y="2940079"/>
              <a:ext cx="829115" cy="1291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2AE7B41-4692-400E-82A5-7FF5AE35A103}"/>
                </a:ext>
              </a:extLst>
            </p:cNvPr>
            <p:cNvSpPr txBox="1"/>
            <p:nvPr/>
          </p:nvSpPr>
          <p:spPr>
            <a:xfrm rot="3378760">
              <a:off x="1280349" y="3486435"/>
              <a:ext cx="1427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Pracovněprávní vztah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9942429E-728B-4BFC-BDCD-58FE474A195B}"/>
                </a:ext>
              </a:extLst>
            </p:cNvPr>
            <p:cNvSpPr txBox="1"/>
            <p:nvPr/>
          </p:nvSpPr>
          <p:spPr>
            <a:xfrm rot="3356413">
              <a:off x="1652335" y="3265652"/>
              <a:ext cx="1427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Odměna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10D0CB1-CA60-42D6-A45A-4C59F2F98FA8}"/>
              </a:ext>
            </a:extLst>
          </p:cNvPr>
          <p:cNvGrpSpPr/>
          <p:nvPr/>
        </p:nvGrpSpPr>
        <p:grpSpPr>
          <a:xfrm>
            <a:off x="3385835" y="2873680"/>
            <a:ext cx="1067853" cy="1741697"/>
            <a:chOff x="3385835" y="2873680"/>
            <a:chExt cx="1067853" cy="1741697"/>
          </a:xfrm>
        </p:grpSpPr>
        <p:cxnSp>
          <p:nvCxnSpPr>
            <p:cNvPr id="26" name="Straight Arrow Connector 25"/>
            <p:cNvCxnSpPr>
              <a:cxnSpLocks/>
            </p:cNvCxnSpPr>
            <p:nvPr/>
          </p:nvCxnSpPr>
          <p:spPr>
            <a:xfrm flipV="1">
              <a:off x="3385835" y="3020690"/>
              <a:ext cx="826608" cy="118891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 flipH="1">
              <a:off x="3731999" y="3329364"/>
              <a:ext cx="721689" cy="107118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260894F-8AF3-4F47-81FC-0DADF3BF6448}"/>
                </a:ext>
              </a:extLst>
            </p:cNvPr>
            <p:cNvSpPr txBox="1"/>
            <p:nvPr/>
          </p:nvSpPr>
          <p:spPr>
            <a:xfrm rot="18259220">
              <a:off x="2868220" y="3433436"/>
              <a:ext cx="1427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Výkon práce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D3B6F13-78C0-4914-96F7-5A991431EF82}"/>
                </a:ext>
              </a:extLst>
            </p:cNvPr>
            <p:cNvSpPr txBox="1"/>
            <p:nvPr/>
          </p:nvSpPr>
          <p:spPr>
            <a:xfrm rot="18274461">
              <a:off x="3571580" y="3747844"/>
              <a:ext cx="1427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Pokyny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9F70928-8DEA-4C5A-A6F3-79F52E902B0B}"/>
              </a:ext>
            </a:extLst>
          </p:cNvPr>
          <p:cNvSpPr txBox="1"/>
          <p:nvPr/>
        </p:nvSpPr>
        <p:spPr>
          <a:xfrm>
            <a:off x="5122841" y="1487278"/>
            <a:ext cx="3270707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Místo výkonu práce u klienta?*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Zaměstnanec přijímá pokyny od klienta?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Klient odpovídá za práci zaměstnance?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Pracovní pomůcky poskytuje zaměstnanci klient?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Mzdu a jiné benefity zaměstnanci vyplácí klient?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Existuje pracovněprávní vztah mezi zaměstnancem a klientem?</a:t>
            </a:r>
          </a:p>
          <a:p>
            <a:pPr marL="452438" marR="0" lvl="0" indent="176213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2438" marR="0" lvl="0" indent="176213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Zaměstnavatel fakturuje náklady klientovi?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Zisk?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5F4298C-A76F-4DC4-B682-80F02A3079E3}"/>
              </a:ext>
            </a:extLst>
          </p:cNvPr>
          <p:cNvSpPr txBox="1"/>
          <p:nvPr/>
        </p:nvSpPr>
        <p:spPr>
          <a:xfrm>
            <a:off x="8420211" y="1487278"/>
            <a:ext cx="336896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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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ooter Placeholder 6">
            <a:extLst>
              <a:ext uri="{FF2B5EF4-FFF2-40B4-BE49-F238E27FC236}">
                <a16:creationId xmlns:a16="http://schemas.microsoft.com/office/drawing/2014/main" xmlns="" id="{55F8AD21-83CE-4054-A3B9-3B72B6E9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FCCCD3A-4411-4662-8FF6-A3ECD6CDF607}"/>
              </a:ext>
            </a:extLst>
          </p:cNvPr>
          <p:cNvGrpSpPr/>
          <p:nvPr/>
        </p:nvGrpSpPr>
        <p:grpSpPr>
          <a:xfrm>
            <a:off x="2183608" y="1524859"/>
            <a:ext cx="1589250" cy="996839"/>
            <a:chOff x="2183608" y="1524859"/>
            <a:chExt cx="1589250" cy="996839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2423884" y="1884468"/>
              <a:ext cx="1209158" cy="1144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484843" y="2509214"/>
              <a:ext cx="121022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E97F21A-FDD8-4E04-A735-2A0C30118B25}"/>
                </a:ext>
              </a:extLst>
            </p:cNvPr>
            <p:cNvSpPr txBox="1"/>
            <p:nvPr/>
          </p:nvSpPr>
          <p:spPr>
            <a:xfrm>
              <a:off x="2345569" y="1524859"/>
              <a:ext cx="1427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Mzdové náklady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39097E5-C302-42D0-A11D-15FE10463538}"/>
                </a:ext>
              </a:extLst>
            </p:cNvPr>
            <p:cNvSpPr txBox="1"/>
            <p:nvPr/>
          </p:nvSpPr>
          <p:spPr>
            <a:xfrm>
              <a:off x="2183608" y="1998478"/>
              <a:ext cx="1575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Propůjčení zaměstnance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072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76AAB0-DCF2-4BF7-9BC9-61CA85438D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0" r="2181"/>
          <a:stretch/>
        </p:blipFill>
        <p:spPr>
          <a:xfrm>
            <a:off x="1" y="1995"/>
            <a:ext cx="9144000" cy="68560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CE4984-64BC-4AB8-98BA-C8D1E84DDF20}"/>
              </a:ext>
            </a:extLst>
          </p:cNvPr>
          <p:cNvSpPr/>
          <p:nvPr/>
        </p:nvSpPr>
        <p:spPr>
          <a:xfrm>
            <a:off x="-36513" y="4365104"/>
            <a:ext cx="6952005" cy="122413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89A118-2DE4-4C4A-A2EF-621D8425CDCD}"/>
              </a:ext>
            </a:extLst>
          </p:cNvPr>
          <p:cNvSpPr txBox="1"/>
          <p:nvPr/>
        </p:nvSpPr>
        <p:spPr>
          <a:xfrm>
            <a:off x="-36512" y="4684784"/>
            <a:ext cx="695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3. Lokální pracovní smlouva</a:t>
            </a:r>
          </a:p>
        </p:txBody>
      </p:sp>
      <p:pic>
        <p:nvPicPr>
          <p:cNvPr id="10" name="Picture 9" descr="LOGO TRANSPARENT ACCACE.png">
            <a:extLst>
              <a:ext uri="{FF2B5EF4-FFF2-40B4-BE49-F238E27FC236}">
                <a16:creationId xmlns:a16="http://schemas.microsoft.com/office/drawing/2014/main" xmlns="" id="{290781F1-2A70-4EE0-811A-348DB9E69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6309320"/>
            <a:ext cx="1584176" cy="23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34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ANSPARENT ACCAC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6309320"/>
            <a:ext cx="1584176" cy="23118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4769-77EF-4CD0-90DE-F7D7F2D423C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847" y="780434"/>
            <a:ext cx="814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sz="2000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Lokální pracovní smlouva – popis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31490" y="2747335"/>
            <a:ext cx="1508101" cy="47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3AFE04-24C7-4D96-9AD1-74C07451A61F}"/>
              </a:ext>
            </a:extLst>
          </p:cNvPr>
          <p:cNvGrpSpPr/>
          <p:nvPr/>
        </p:nvGrpSpPr>
        <p:grpSpPr>
          <a:xfrm>
            <a:off x="768650" y="1384724"/>
            <a:ext cx="1753764" cy="1546127"/>
            <a:chOff x="768650" y="1384724"/>
            <a:chExt cx="1753764" cy="154612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421" y="1384724"/>
              <a:ext cx="1679993" cy="154612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650" y="1602067"/>
              <a:ext cx="543241" cy="52322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771" y="4231479"/>
            <a:ext cx="1443227" cy="12015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04F448A-FAB8-4583-9547-8CE921BE4331}"/>
              </a:ext>
            </a:extLst>
          </p:cNvPr>
          <p:cNvGrpSpPr/>
          <p:nvPr/>
        </p:nvGrpSpPr>
        <p:grpSpPr>
          <a:xfrm>
            <a:off x="3537573" y="1371997"/>
            <a:ext cx="1685778" cy="1546127"/>
            <a:chOff x="3537573" y="1371997"/>
            <a:chExt cx="1685778" cy="154612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0CD3534D-4BA8-4D72-B094-50048D484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573" y="1371997"/>
              <a:ext cx="1679993" cy="154612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23837" y="1562113"/>
              <a:ext cx="499514" cy="51623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9F70928-8DEA-4C5A-A6F3-79F52E902B0B}"/>
              </a:ext>
            </a:extLst>
          </p:cNvPr>
          <p:cNvSpPr txBox="1"/>
          <p:nvPr/>
        </p:nvSpPr>
        <p:spPr>
          <a:xfrm>
            <a:off x="5122841" y="1487278"/>
            <a:ext cx="3270707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Místo výkonu práce u klienta?*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Zaměstnanec přijímá pokyny od klienta?</a:t>
            </a:r>
          </a:p>
          <a:p>
            <a:pPr algn="r"/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Klient odpovídá za práci zaměstnance?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Pracovní pomůcky poskytuje zaměstnanci klient?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Mzdu a jiné benefity zaměstnanci vyplácí klient?</a:t>
            </a:r>
          </a:p>
          <a:p>
            <a:pPr algn="r"/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Existuje pracovněprávní vztah mezi zaměstnancem a klientem?</a:t>
            </a:r>
          </a:p>
          <a:p>
            <a:pPr marL="452438" indent="176213" algn="r"/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2438" indent="176213" algn="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Zaměstnavatel fakturuje náklady klientovi?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Zisk?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cs-CZ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5F4298C-A76F-4DC4-B682-80F02A3079E3}"/>
              </a:ext>
            </a:extLst>
          </p:cNvPr>
          <p:cNvSpPr txBox="1"/>
          <p:nvPr/>
        </p:nvSpPr>
        <p:spPr>
          <a:xfrm>
            <a:off x="8420211" y="1487278"/>
            <a:ext cx="336896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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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?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4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1693F3F-7E54-4119-8068-7D261FAE15EA}"/>
              </a:ext>
            </a:extLst>
          </p:cNvPr>
          <p:cNvGrpSpPr/>
          <p:nvPr/>
        </p:nvGrpSpPr>
        <p:grpSpPr>
          <a:xfrm>
            <a:off x="1705421" y="2893679"/>
            <a:ext cx="2644228" cy="1533873"/>
            <a:chOff x="1705421" y="2893679"/>
            <a:chExt cx="2644228" cy="153387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550D8D90-149C-4BB2-B535-BA9865AC235A}"/>
                </a:ext>
              </a:extLst>
            </p:cNvPr>
            <p:cNvCxnSpPr>
              <a:cxnSpLocks/>
            </p:cNvCxnSpPr>
            <p:nvPr/>
          </p:nvCxnSpPr>
          <p:spPr>
            <a:xfrm>
              <a:off x="1794122" y="2893679"/>
              <a:ext cx="887005" cy="1282922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D979491E-C269-4CD4-94D7-A55FDA08D0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96622" y="2963126"/>
              <a:ext cx="1021784" cy="1223734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C53DA35-C761-47CA-8017-C1F5874E81E4}"/>
                </a:ext>
              </a:extLst>
            </p:cNvPr>
            <p:cNvSpPr txBox="1"/>
            <p:nvPr/>
          </p:nvSpPr>
          <p:spPr>
            <a:xfrm rot="3378760">
              <a:off x="1253386" y="3436421"/>
              <a:ext cx="1427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Pracovněprávní vztah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DEE6BB6-504B-4547-832A-93A1648D1E8B}"/>
                </a:ext>
              </a:extLst>
            </p:cNvPr>
            <p:cNvSpPr txBox="1"/>
            <p:nvPr/>
          </p:nvSpPr>
          <p:spPr>
            <a:xfrm rot="18600466">
              <a:off x="3374394" y="3452298"/>
              <a:ext cx="1427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Pracovněprávní vztah</a:t>
              </a:r>
            </a:p>
          </p:txBody>
        </p:sp>
      </p:grp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xmlns="" id="{B916159A-ADFD-41EC-B386-25D4A101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33ACD3-1FDC-4679-8F9F-B65599357DB1}"/>
              </a:ext>
            </a:extLst>
          </p:cNvPr>
          <p:cNvSpPr/>
          <p:nvPr/>
        </p:nvSpPr>
        <p:spPr>
          <a:xfrm>
            <a:off x="0" y="1325886"/>
            <a:ext cx="1187624" cy="5532114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pPr algn="l"/>
            <a:fld id="{20264769-77EF-4CD0-90DE-F7D7F2D423C4}" type="slidenum">
              <a:rPr lang="cs-CZ" smtClean="0">
                <a:solidFill>
                  <a:schemeClr val="bg1"/>
                </a:solidFill>
              </a:rPr>
              <a:pPr algn="l"/>
              <a:t>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2"/>
            <a:ext cx="1187624" cy="63622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76FE2E-09CE-42F7-A494-612EA8C99E89}"/>
              </a:ext>
            </a:extLst>
          </p:cNvPr>
          <p:cNvSpPr txBox="1"/>
          <p:nvPr/>
        </p:nvSpPr>
        <p:spPr>
          <a:xfrm>
            <a:off x="1187624" y="662942"/>
            <a:ext cx="7560375" cy="471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altLang="cs-CZ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LOKÁLNÍ SMLOUVY – DAŇOVÝ POHLED – ZAMĚSTNANEC A POJISTNÉ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Zaměstnanec bude nadále považován za českého daňového rezidenta, slovenského nerezidenta (centrum životních zájmů v ČR).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Příjem bude zpravidla podléhat zdanění ve státě výkonu práce bez ohledu na dobu pobytu v tomto státě (pozor na dopad práce z domova).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Pravděpodobně bude mít povinnost podat české přiznání k dani z příjmů fyzických osob – příjmy obdržené v ČR i na SK (vynětí).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Slovensku daňové přiznání nebo roční zúčtování daní.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Příslušnost k českému systému pojištění – nutno žádat o udělení individuální výjimky, nárok na vystavení formuláře A1 není automatický, o</a:t>
            </a:r>
            <a:r>
              <a:rPr lang="cs-CZ" altLang="cs-CZ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formulář je třeba žádat s dostatečným předstihem.</a:t>
            </a:r>
          </a:p>
          <a:p>
            <a:pPr marL="646113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20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983992"/>
            <a:ext cx="1187624" cy="5874008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pPr algn="l"/>
            <a:fld id="{20264769-77EF-4CD0-90DE-F7D7F2D423C4}" type="slidenum">
              <a:rPr lang="cs-CZ" smtClean="0">
                <a:solidFill>
                  <a:schemeClr val="bg1"/>
                </a:solidFill>
              </a:rPr>
              <a:pPr algn="l"/>
              <a:t>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2"/>
            <a:ext cx="1187624" cy="63622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76FE2E-09CE-42F7-A494-612EA8C99E89}"/>
              </a:ext>
            </a:extLst>
          </p:cNvPr>
          <p:cNvSpPr txBox="1"/>
          <p:nvPr/>
        </p:nvSpPr>
        <p:spPr>
          <a:xfrm>
            <a:off x="1187624" y="662942"/>
            <a:ext cx="7560375" cy="402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altLang="cs-CZ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LOKÁLNÍ SMLOUVY – DAŇOVÝ POHLED – SPOLEČNOSTI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Každá společnost povede mzdovou agendu sama za sebe, pozor na daňové dopady možnosti pracovat z domova pro SK společnost.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 případě formuláře A1 potvrzujícího účast v českém systému pojištění povinnost SK společnosti odvádět pojistné do českého systému.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Nevznikají pochybnosti týkající se daňové uznatelnosti nákladů, není třeba řešit přefakturaci…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Není nutná smluvní dokumentace mezi spojenými osobami.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Nulové riziko vzniku stálé provozovny.</a:t>
            </a:r>
          </a:p>
          <a:p>
            <a:pPr marL="646113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2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6C061C-9EA5-4CB4-A4A7-56F43F68E4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37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34EE24-58BB-4D78-B8AA-29AC3AACA4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6845" y="6326575"/>
            <a:ext cx="1579062" cy="1966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CE4984-64BC-4AB8-98BA-C8D1E84DDF20}"/>
              </a:ext>
            </a:extLst>
          </p:cNvPr>
          <p:cNvSpPr/>
          <p:nvPr/>
        </p:nvSpPr>
        <p:spPr>
          <a:xfrm>
            <a:off x="-36513" y="4365104"/>
            <a:ext cx="6952005" cy="122413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89A118-2DE4-4C4A-A2EF-621D8425CDCD}"/>
              </a:ext>
            </a:extLst>
          </p:cNvPr>
          <p:cNvSpPr txBox="1"/>
          <p:nvPr/>
        </p:nvSpPr>
        <p:spPr>
          <a:xfrm>
            <a:off x="-36512" y="4684784"/>
            <a:ext cx="695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 Smlouva o poskytování služeb</a:t>
            </a:r>
          </a:p>
        </p:txBody>
      </p:sp>
    </p:spTree>
    <p:extLst>
      <p:ext uri="{BB962C8B-B14F-4D97-AF65-F5344CB8AC3E}">
        <p14:creationId xmlns:p14="http://schemas.microsoft.com/office/powerpoint/2010/main" val="1019672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D65B8A-25BF-4217-9FF5-7F98349B5925}"/>
              </a:ext>
            </a:extLst>
          </p:cNvPr>
          <p:cNvSpPr/>
          <p:nvPr/>
        </p:nvSpPr>
        <p:spPr>
          <a:xfrm>
            <a:off x="-15788" y="1119128"/>
            <a:ext cx="1187624" cy="1007257"/>
          </a:xfrm>
          <a:prstGeom prst="rect">
            <a:avLst/>
          </a:prstGeom>
          <a:solidFill>
            <a:srgbClr val="F47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2480809"/>
            <a:ext cx="1187624" cy="4377191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4769-77EF-4CD0-90DE-F7D7F2D423C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1"/>
            <a:ext cx="1187624" cy="76470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693C33-9518-4A13-831B-086886E58822}"/>
              </a:ext>
            </a:extLst>
          </p:cNvPr>
          <p:cNvSpPr txBox="1"/>
          <p:nvPr/>
        </p:nvSpPr>
        <p:spPr>
          <a:xfrm>
            <a:off x="1475656" y="1239279"/>
            <a:ext cx="756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Aft>
                <a:spcPts val="600"/>
              </a:spcAft>
              <a:buClr>
                <a:srgbClr val="005CA9"/>
              </a:buClr>
            </a:pPr>
            <a:r>
              <a:rPr lang="cs-CZ" b="1" dirty="0">
                <a:solidFill>
                  <a:srgbClr val="E95E27"/>
                </a:solidFill>
                <a:latin typeface="Arial" pitchFamily="34" charset="0"/>
                <a:cs typeface="Arial" pitchFamily="34" charset="0"/>
              </a:rPr>
              <a:t>KONKRÉTNÍ PŘÍKLAD</a:t>
            </a:r>
            <a:r>
              <a:rPr kumimoji="0" lang="sk-SK" b="1" i="0" u="none" strike="noStrike" kern="1200" cap="none" spc="-40" normalizeH="0" baseline="0" noProof="0" dirty="0">
                <a:ln>
                  <a:noFill/>
                </a:ln>
                <a:solidFill>
                  <a:srgbClr val="F479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sk-SK" b="0" i="0" u="none" strike="noStrike" kern="1200" cap="none" spc="-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3A3EA4-7B5C-4488-BD57-57F5D31C0327}"/>
              </a:ext>
            </a:extLst>
          </p:cNvPr>
          <p:cNvSpPr txBox="1"/>
          <p:nvPr/>
        </p:nvSpPr>
        <p:spPr>
          <a:xfrm>
            <a:off x="1475656" y="1963190"/>
            <a:ext cx="727234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CZ společnost má stálou provozovnu na Slovensku.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Prostřednictvím stálé provozovny jsou na Slovensku poskytovány opravy strojů SK společnosti, ale i jiným společnostem.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Zaměstnanci budou poskytovat služby vždy na 2 týdny / měsíc.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Příjem zaměstnanců půjde k tíži stálé provozovně na SK.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Slovenská stálá provozovna je na Slovensku zaregistrována pro účely daně z příjmů právnických osob.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Zaměstnanci jsou čeští daňoví rezidenti, v ČR se zdržují více než 183 dnů / mají zde stálý byt a centrum životních zájmů.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AFD8D3D1-74A9-426A-8E56-A7593B259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675" y="1442756"/>
            <a:ext cx="360000" cy="360000"/>
          </a:xfrm>
          <a:prstGeom prst="rect">
            <a:avLst/>
          </a:prstGeom>
        </p:spPr>
      </p:pic>
      <p:sp>
        <p:nvSpPr>
          <p:cNvPr id="14" name="Footer Placeholder 6">
            <a:extLst>
              <a:ext uri="{FF2B5EF4-FFF2-40B4-BE49-F238E27FC236}">
                <a16:creationId xmlns:a16="http://schemas.microsoft.com/office/drawing/2014/main" xmlns="" id="{66F73059-5051-48CA-B77A-BAE4484E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37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ANSPARENT ACCAC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6309320"/>
            <a:ext cx="1584176" cy="23118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264769-77EF-4CD0-90DE-F7D7F2D423C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847" y="780434"/>
            <a:ext cx="8142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marR="0" lvl="1" indent="0" algn="just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SzTx/>
              <a:buFontTx/>
              <a:buNone/>
              <a:tabLst>
                <a:tab pos="355600" algn="l"/>
                <a:tab pos="358775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5CA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Smlouva o poskytování služeb (díla) – popis </a:t>
            </a:r>
          </a:p>
          <a:p>
            <a:pPr marL="360363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E95E2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1490" y="2747335"/>
            <a:ext cx="1508101" cy="47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3AFE04-24C7-4D96-9AD1-74C07451A61F}"/>
              </a:ext>
            </a:extLst>
          </p:cNvPr>
          <p:cNvGrpSpPr/>
          <p:nvPr/>
        </p:nvGrpSpPr>
        <p:grpSpPr>
          <a:xfrm>
            <a:off x="768650" y="1384724"/>
            <a:ext cx="1753764" cy="1546127"/>
            <a:chOff x="768650" y="1384724"/>
            <a:chExt cx="1753764" cy="154612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421" y="1384724"/>
              <a:ext cx="1679993" cy="154612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650" y="1602067"/>
              <a:ext cx="543241" cy="52322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771" y="4231479"/>
            <a:ext cx="1443227" cy="120150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04F448A-FAB8-4583-9547-8CE921BE4331}"/>
              </a:ext>
            </a:extLst>
          </p:cNvPr>
          <p:cNvGrpSpPr/>
          <p:nvPr/>
        </p:nvGrpSpPr>
        <p:grpSpPr>
          <a:xfrm>
            <a:off x="3537573" y="1371997"/>
            <a:ext cx="1685778" cy="1546127"/>
            <a:chOff x="3537573" y="1371997"/>
            <a:chExt cx="1685778" cy="154612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0CD3534D-4BA8-4D72-B094-50048D484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7573" y="1371997"/>
              <a:ext cx="1679993" cy="154612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23837" y="1562113"/>
              <a:ext cx="499514" cy="51623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9F70928-8DEA-4C5A-A6F3-79F52E902B0B}"/>
              </a:ext>
            </a:extLst>
          </p:cNvPr>
          <p:cNvSpPr txBox="1"/>
          <p:nvPr/>
        </p:nvSpPr>
        <p:spPr>
          <a:xfrm>
            <a:off x="5122841" y="1487278"/>
            <a:ext cx="3270707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Místo výkonu práce u klienta?*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Zaměstnanec přijímá pokyny od klienta?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Klient odpovídá za práci zaměstnance?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Pracovní pomůcky poskytuje zaměstnanci klient?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Mzdu a jiné benefity zaměstnanci vyplácí klient?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Existuje pracovněprávní vztah mezi zaměstnancem a klientem?</a:t>
            </a:r>
          </a:p>
          <a:p>
            <a:pPr marL="452438" marR="0" lvl="0" indent="176213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2438" marR="0" lvl="0" indent="176213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Zaměstnavatel fakturuje náklady klientovi?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Zisk?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5F4298C-A76F-4DC4-B682-80F02A3079E3}"/>
              </a:ext>
            </a:extLst>
          </p:cNvPr>
          <p:cNvSpPr txBox="1"/>
          <p:nvPr/>
        </p:nvSpPr>
        <p:spPr>
          <a:xfrm>
            <a:off x="8420211" y="1487278"/>
            <a:ext cx="336896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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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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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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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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xmlns="" id="{B950F8D7-DD18-48F4-80F1-57EAB7A0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0F5B456-784A-4AA5-B8EC-0F06DDBD959C}"/>
              </a:ext>
            </a:extLst>
          </p:cNvPr>
          <p:cNvGrpSpPr/>
          <p:nvPr/>
        </p:nvGrpSpPr>
        <p:grpSpPr>
          <a:xfrm>
            <a:off x="1373497" y="1562126"/>
            <a:ext cx="2421795" cy="2982771"/>
            <a:chOff x="1373497" y="1562126"/>
            <a:chExt cx="2421795" cy="2982771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BE32FABA-955C-48C1-B86D-057299DED684}"/>
                </a:ext>
              </a:extLst>
            </p:cNvPr>
            <p:cNvCxnSpPr>
              <a:cxnSpLocks/>
            </p:cNvCxnSpPr>
            <p:nvPr/>
          </p:nvCxnSpPr>
          <p:spPr>
            <a:xfrm>
              <a:off x="1373497" y="3261975"/>
              <a:ext cx="887005" cy="1282922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F369727E-591E-4E01-87B0-67B04E162384}"/>
                </a:ext>
              </a:extLst>
            </p:cNvPr>
            <p:cNvCxnSpPr/>
            <p:nvPr/>
          </p:nvCxnSpPr>
          <p:spPr>
            <a:xfrm>
              <a:off x="2484843" y="2509214"/>
              <a:ext cx="121022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F6DD0523-31CE-4AE5-8B17-06137DEECF63}"/>
                </a:ext>
              </a:extLst>
            </p:cNvPr>
            <p:cNvCxnSpPr>
              <a:cxnSpLocks/>
            </p:cNvCxnSpPr>
            <p:nvPr/>
          </p:nvCxnSpPr>
          <p:spPr>
            <a:xfrm>
              <a:off x="1835030" y="2940079"/>
              <a:ext cx="829115" cy="1291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B9D6E50C-0E70-4E68-B00C-62DA53A172DD}"/>
                </a:ext>
              </a:extLst>
            </p:cNvPr>
            <p:cNvCxnSpPr/>
            <p:nvPr/>
          </p:nvCxnSpPr>
          <p:spPr>
            <a:xfrm flipH="1" flipV="1">
              <a:off x="2423884" y="1884468"/>
              <a:ext cx="1209158" cy="1144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262AED9-8530-44BD-A7BD-ABCF5F2D8416}"/>
                </a:ext>
              </a:extLst>
            </p:cNvPr>
            <p:cNvSpPr txBox="1"/>
            <p:nvPr/>
          </p:nvSpPr>
          <p:spPr>
            <a:xfrm>
              <a:off x="2308687" y="1562126"/>
              <a:ext cx="1427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Cena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9CFAD59-6088-409E-9C47-220287B8115F}"/>
                </a:ext>
              </a:extLst>
            </p:cNvPr>
            <p:cNvSpPr txBox="1"/>
            <p:nvPr/>
          </p:nvSpPr>
          <p:spPr>
            <a:xfrm>
              <a:off x="2219880" y="2161407"/>
              <a:ext cx="15754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Dílo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DBD055ED-E780-4CBE-9DD2-884481FD7FB6}"/>
                </a:ext>
              </a:extLst>
            </p:cNvPr>
            <p:cNvSpPr txBox="1"/>
            <p:nvPr/>
          </p:nvSpPr>
          <p:spPr>
            <a:xfrm rot="3378760">
              <a:off x="1280349" y="3486435"/>
              <a:ext cx="14272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Pracovněprávní vztah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44487C09-FFFE-46A0-9AC0-774739A6E5E5}"/>
                </a:ext>
              </a:extLst>
            </p:cNvPr>
            <p:cNvSpPr txBox="1"/>
            <p:nvPr/>
          </p:nvSpPr>
          <p:spPr>
            <a:xfrm rot="3356413">
              <a:off x="1652335" y="3265652"/>
              <a:ext cx="14272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Odměna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9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33ACD3-1FDC-4679-8F9F-B65599357DB1}"/>
              </a:ext>
            </a:extLst>
          </p:cNvPr>
          <p:cNvSpPr/>
          <p:nvPr/>
        </p:nvSpPr>
        <p:spPr>
          <a:xfrm>
            <a:off x="0" y="1325886"/>
            <a:ext cx="1187624" cy="5532114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pPr algn="l"/>
            <a:fld id="{20264769-77EF-4CD0-90DE-F7D7F2D423C4}" type="slidenum">
              <a:rPr lang="cs-CZ" smtClean="0">
                <a:solidFill>
                  <a:schemeClr val="bg1"/>
                </a:solidFill>
              </a:rPr>
              <a:pPr algn="l"/>
              <a:t>28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2"/>
            <a:ext cx="1187624" cy="63622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76FE2E-09CE-42F7-A494-612EA8C99E89}"/>
              </a:ext>
            </a:extLst>
          </p:cNvPr>
          <p:cNvSpPr txBox="1"/>
          <p:nvPr/>
        </p:nvSpPr>
        <p:spPr>
          <a:xfrm>
            <a:off x="1187624" y="662942"/>
            <a:ext cx="7560375" cy="471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PŘESHRANIČNÍ POSKYTOVÁNÍ SLUŽEB – DAŇOVÝ POHLED – ZAMĚSTNANEC A POJISTNÉ</a:t>
            </a:r>
            <a:endParaRPr lang="cs-CZ" altLang="cs-CZ" b="1" dirty="0">
              <a:solidFill>
                <a:srgbClr val="005CA9"/>
              </a:solidFill>
              <a:latin typeface="Arial" pitchFamily="34" charset="0"/>
              <a:cs typeface="Arial" pitchFamily="34" charset="0"/>
            </a:endParaRP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Zaměstnanec bude nadále považován za českého daňového rezidenta, slovenského nerezidenta.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Příjem bude podléhat zdanění ve státě výkonu práce bez ohledu na dobu pobytu v tomto státě – stálá provozovna, pokud by CZ společnost stálou provozovnu neměla, limit 183 dnů.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Povinnost podat české přiznání k dani z příjmů fyzických osob – příjmy obdržené v ČR i na SK (vynětí).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Slovensku daňové přiznání nebo roční zúčtování daní.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Příslušnost k českému systému pojištění – souběh, automatický nárok na vystavení formuláře A1.</a:t>
            </a:r>
          </a:p>
          <a:p>
            <a:pPr marL="646113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49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33ACD3-1FDC-4679-8F9F-B65599357DB1}"/>
              </a:ext>
            </a:extLst>
          </p:cNvPr>
          <p:cNvSpPr/>
          <p:nvPr/>
        </p:nvSpPr>
        <p:spPr>
          <a:xfrm>
            <a:off x="0" y="1325886"/>
            <a:ext cx="1187624" cy="5532114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pPr algn="l"/>
            <a:fld id="{20264769-77EF-4CD0-90DE-F7D7F2D423C4}" type="slidenum">
              <a:rPr lang="cs-CZ" smtClean="0">
                <a:solidFill>
                  <a:schemeClr val="bg1"/>
                </a:solidFill>
              </a:rPr>
              <a:pPr algn="l"/>
              <a:t>29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2"/>
            <a:ext cx="1187624" cy="63622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76FE2E-09CE-42F7-A494-612EA8C99E89}"/>
              </a:ext>
            </a:extLst>
          </p:cNvPr>
          <p:cNvSpPr txBox="1"/>
          <p:nvPr/>
        </p:nvSpPr>
        <p:spPr>
          <a:xfrm>
            <a:off x="1187624" y="662942"/>
            <a:ext cx="7560375" cy="537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PŘESHRANIČNÍ POSKYTOVÁNÍ SLUŽEB – DAŇOVÝ POHLED – SPOLEČNOSTI</a:t>
            </a:r>
            <a:endParaRPr lang="cs-CZ" altLang="cs-CZ" b="1" dirty="0">
              <a:solidFill>
                <a:srgbClr val="005CA9"/>
              </a:solidFill>
              <a:latin typeface="Arial" pitchFamily="34" charset="0"/>
              <a:cs typeface="Arial" pitchFamily="34" charset="0"/>
            </a:endParaRP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Český zaměstnavatel bude nadále mít povinnost vést mzdovou agendu a odvádět měsíční zálohy na daň z příjmů ze závislé činnosti.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Jelikož jde příjem částečně k tíži stálé provozovny, omezení povinnosti zálohovat, zdanění příjmu na Slovensku prostřednictvím stálé provozovny (poměrná výše podle pracovních dnů, pozor CN).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 služby je účtována odměna vč. zisku (pokrývá náklady na zaměstnance a další), fakturované náklady jsou daňově uznatelné na základě obecných podmínek – důležitá smluvní dokumentace.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Nutné dodržet pravidla převodních cen, n</a:t>
            </a:r>
            <a:r>
              <a:rPr 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utnost prokázat, že fakturovaná cena odpovídá ceně obvyklé</a:t>
            </a: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v některých zemích je nutné vypracovat i dokumentaci o převodních cenách (např. SK).</a:t>
            </a:r>
          </a:p>
          <a:p>
            <a:pPr marL="644525" lvl="1" indent="-285750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Odvod daně z příjmů právnických osob stálou provozovnou, při neexistenci stálé provozovny riziko jejího vzniku.</a:t>
            </a:r>
          </a:p>
          <a:p>
            <a:pPr marL="646113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5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726E934-C305-4002-91BF-93D73AF38E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96"/>
          <a:stretch/>
        </p:blipFill>
        <p:spPr>
          <a:xfrm>
            <a:off x="0" y="766736"/>
            <a:ext cx="9144000" cy="14381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03FF862-C73D-4A8D-8E37-5CE39596B2DD}"/>
              </a:ext>
            </a:extLst>
          </p:cNvPr>
          <p:cNvSpPr/>
          <p:nvPr/>
        </p:nvSpPr>
        <p:spPr>
          <a:xfrm>
            <a:off x="0" y="2572994"/>
            <a:ext cx="1187624" cy="4285006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cs-CZ" dirty="0">
                <a:solidFill>
                  <a:srgbClr val="6D9DD1"/>
                </a:solidFill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575932"/>
            <a:ext cx="756084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Aft>
                <a:spcPts val="600"/>
              </a:spcAft>
              <a:buClr>
                <a:schemeClr val="tx1"/>
              </a:buClr>
            </a:pP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Představení </a:t>
            </a:r>
            <a:r>
              <a:rPr lang="cs-CZ" sz="1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Accace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Možnosti vysílání zaměstnanců:</a:t>
            </a:r>
          </a:p>
          <a:p>
            <a:pPr marL="1560513" lvl="2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Dočasné přidělení</a:t>
            </a:r>
          </a:p>
          <a:p>
            <a:pPr marL="1560513" lvl="2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Agenturní zaměstnávání</a:t>
            </a:r>
          </a:p>
          <a:p>
            <a:pPr marL="1560513" lvl="2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Lokální pracovní smlouva</a:t>
            </a: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560513" lvl="2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Smlouva o poskytování služeb</a:t>
            </a:r>
          </a:p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 co si dát pozor?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Závěr – novinky 2020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60363">
              <a:spcAft>
                <a:spcPts val="600"/>
              </a:spcAft>
              <a:buClr>
                <a:schemeClr val="tx1"/>
              </a:buClr>
            </a:pP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1F6CC90-73A6-4DE5-8AE0-D1C17FA7DEBD}"/>
              </a:ext>
            </a:extLst>
          </p:cNvPr>
          <p:cNvSpPr/>
          <p:nvPr/>
        </p:nvSpPr>
        <p:spPr>
          <a:xfrm>
            <a:off x="0" y="766738"/>
            <a:ext cx="9144000" cy="143812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74FCFA-8BFF-45B4-BACE-7EF44E92403A}"/>
              </a:ext>
            </a:extLst>
          </p:cNvPr>
          <p:cNvSpPr/>
          <p:nvPr/>
        </p:nvSpPr>
        <p:spPr>
          <a:xfrm>
            <a:off x="0" y="1"/>
            <a:ext cx="1187624" cy="417162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xmlns="" id="{622901DD-6D48-47D6-80B0-9EA8AA35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237312"/>
            <a:ext cx="864096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bg1"/>
                </a:solidFill>
              </a:rPr>
              <a:pPr/>
              <a:t>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1E41E4-57DA-425D-B198-5984348B7F90}"/>
              </a:ext>
            </a:extLst>
          </p:cNvPr>
          <p:cNvSpPr txBox="1"/>
          <p:nvPr/>
        </p:nvSpPr>
        <p:spPr>
          <a:xfrm>
            <a:off x="927551" y="13077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sk-SK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GENDA</a:t>
            </a:r>
            <a:endParaRPr lang="sk-SK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Graphic 88">
            <a:extLst>
              <a:ext uri="{FF2B5EF4-FFF2-40B4-BE49-F238E27FC236}">
                <a16:creationId xmlns:a16="http://schemas.microsoft.com/office/drawing/2014/main" xmlns="" id="{92E4A2ED-D467-4FDF-81CF-9C9FED777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63688" y="2852936"/>
            <a:ext cx="288032" cy="288032"/>
          </a:xfrm>
          <a:prstGeom prst="rect">
            <a:avLst/>
          </a:prstGeom>
        </p:spPr>
      </p:pic>
      <p:pic>
        <p:nvPicPr>
          <p:cNvPr id="22" name="Graphic 88">
            <a:extLst>
              <a:ext uri="{FF2B5EF4-FFF2-40B4-BE49-F238E27FC236}">
                <a16:creationId xmlns:a16="http://schemas.microsoft.com/office/drawing/2014/main" xmlns="" id="{92E4A2ED-D467-4FDF-81CF-9C9FED777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63688" y="3140968"/>
            <a:ext cx="288032" cy="288032"/>
          </a:xfrm>
          <a:prstGeom prst="rect">
            <a:avLst/>
          </a:prstGeom>
        </p:spPr>
      </p:pic>
      <p:pic>
        <p:nvPicPr>
          <p:cNvPr id="27" name="Graphic 88">
            <a:extLst>
              <a:ext uri="{FF2B5EF4-FFF2-40B4-BE49-F238E27FC236}">
                <a16:creationId xmlns:a16="http://schemas.microsoft.com/office/drawing/2014/main" xmlns="" id="{92E4A2ED-D467-4FDF-81CF-9C9FED777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62164" y="4578806"/>
            <a:ext cx="288032" cy="288032"/>
          </a:xfrm>
          <a:prstGeom prst="rect">
            <a:avLst/>
          </a:prstGeom>
        </p:spPr>
      </p:pic>
      <p:pic>
        <p:nvPicPr>
          <p:cNvPr id="28" name="Graphic 88">
            <a:extLst>
              <a:ext uri="{FF2B5EF4-FFF2-40B4-BE49-F238E27FC236}">
                <a16:creationId xmlns:a16="http://schemas.microsoft.com/office/drawing/2014/main" xmlns="" id="{92E4A2ED-D467-4FDF-81CF-9C9FED777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62164" y="4857811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87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901BE8-EBD4-48BB-B23B-D6C8868D77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72"/>
          <a:stretch/>
        </p:blipFill>
        <p:spPr>
          <a:xfrm>
            <a:off x="0" y="0"/>
            <a:ext cx="923060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CE4984-64BC-4AB8-98BA-C8D1E84DDF20}"/>
              </a:ext>
            </a:extLst>
          </p:cNvPr>
          <p:cNvSpPr/>
          <p:nvPr/>
        </p:nvSpPr>
        <p:spPr>
          <a:xfrm>
            <a:off x="-36513" y="4365104"/>
            <a:ext cx="6952005" cy="122413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89A118-2DE4-4C4A-A2EF-621D8425CDCD}"/>
              </a:ext>
            </a:extLst>
          </p:cNvPr>
          <p:cNvSpPr txBox="1"/>
          <p:nvPr/>
        </p:nvSpPr>
        <p:spPr>
          <a:xfrm>
            <a:off x="-36512" y="4684784"/>
            <a:ext cx="695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ctr"/>
            <a:r>
              <a:rPr lang="sk-SK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sk-SK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sk-SK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si dát pozor?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2E94C518-6D8F-4C01-B30C-276F4686D8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983992"/>
            <a:ext cx="1187624" cy="5874008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cs-CZ" dirty="0">
                <a:solidFill>
                  <a:srgbClr val="6D9DD1"/>
                </a:solidFill>
              </a:rPr>
              <a:t>Na co si dát pozor?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pPr algn="l"/>
            <a:fld id="{20264769-77EF-4CD0-90DE-F7D7F2D423C4}" type="slidenum">
              <a:rPr lang="cs-CZ" smtClean="0">
                <a:solidFill>
                  <a:schemeClr val="bg1"/>
                </a:solidFill>
              </a:rPr>
              <a:pPr algn="l"/>
              <a:t>31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2"/>
            <a:ext cx="1187624" cy="63622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76FE2E-09CE-42F7-A494-612EA8C99E89}"/>
              </a:ext>
            </a:extLst>
          </p:cNvPr>
          <p:cNvSpPr txBox="1"/>
          <p:nvPr/>
        </p:nvSpPr>
        <p:spPr>
          <a:xfrm>
            <a:off x="1187624" y="662942"/>
            <a:ext cx="7560375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altLang="cs-CZ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NA CO SI DÁT POZOR</a:t>
            </a: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Výběr správné alternativy vyslání (dočasné přidělení, lokální smlouva…).</a:t>
            </a: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Kompletní vysílací dokumentace.</a:t>
            </a: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Poskytování služeb – zastřené agenturní zaměstnávání (pokuty až do výše 10 milionů Kč).</a:t>
            </a: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Registrační a oznamovací povinnost – úřad práce, oblastní správa sociálního zabezpečení, finanční úřad, vůči ÚP probíhá </a:t>
            </a:r>
            <a:r>
              <a:rPr lang="cs-CZ" alt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přes „Integrovaný portál MPSV“, login a heslo.</a:t>
            </a:r>
            <a:endParaRPr lang="cs-CZ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Rozdílná pravidla v pracovních a daňových předpisech různých států.</a:t>
            </a:r>
          </a:p>
          <a:p>
            <a:pPr marL="646113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47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983992"/>
            <a:ext cx="1187624" cy="5874008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cs-CZ" dirty="0">
                <a:solidFill>
                  <a:srgbClr val="6D9DD1"/>
                </a:solidFill>
              </a:rPr>
              <a:t>Na co si dát pozor?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pPr algn="l"/>
            <a:fld id="{20264769-77EF-4CD0-90DE-F7D7F2D423C4}" type="slidenum">
              <a:rPr lang="cs-CZ" smtClean="0">
                <a:solidFill>
                  <a:schemeClr val="bg1"/>
                </a:solidFill>
              </a:rPr>
              <a:pPr algn="l"/>
              <a:t>32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2"/>
            <a:ext cx="1187624" cy="63622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76FE2E-09CE-42F7-A494-612EA8C99E89}"/>
              </a:ext>
            </a:extLst>
          </p:cNvPr>
          <p:cNvSpPr txBox="1"/>
          <p:nvPr/>
        </p:nvSpPr>
        <p:spPr>
          <a:xfrm>
            <a:off x="1187624" y="662942"/>
            <a:ext cx="7560375" cy="520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altLang="cs-CZ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NA CO SI DÁT POZOR</a:t>
            </a: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Směrnice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96/71/ES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směrnice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2014/67/EU</a:t>
            </a: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Podmínky pro vyslání zaměstnanců v určitých oborech: výkopové práce, přemísťování zeminy, stavební práce, montáž a demontáž, renovace, úpravy, opravy, demolice, údržba, malířské a úklidové práce, asanace.</a:t>
            </a: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Pracovní doba, doba odpočinku, délka dovolené, minimální mzda, příplatky, BOZP, rovné zacházení (diskriminace), ochrana těhotných zaměstnankyň.</a:t>
            </a: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Vysílání zaměstnanců do třetích zemí (individuální podmínky podle cílové země, eventuálně pracovní víza).</a:t>
            </a: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Vybavit zaměstnance všemi dokumenty (pracovní smlouva přeložená do lokálního jazyka, potvrzení o podání žádosti o určení příslušnosti, evropský průkaz zdrav. pojištění, listina prokazující výši mzdy).</a:t>
            </a:r>
          </a:p>
          <a:p>
            <a:pPr marL="646113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44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DCBA82-3A14-4C3E-B0B6-861E518D9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" r="9635"/>
          <a:stretch/>
        </p:blipFill>
        <p:spPr>
          <a:xfrm>
            <a:off x="0" y="0"/>
            <a:ext cx="917557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34EE24-58BB-4D78-B8AA-29AC3AACA4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6845" y="6326575"/>
            <a:ext cx="1579062" cy="1966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CE4984-64BC-4AB8-98BA-C8D1E84DDF20}"/>
              </a:ext>
            </a:extLst>
          </p:cNvPr>
          <p:cNvSpPr/>
          <p:nvPr/>
        </p:nvSpPr>
        <p:spPr>
          <a:xfrm>
            <a:off x="-36513" y="4365104"/>
            <a:ext cx="6952005" cy="1224136"/>
          </a:xfrm>
          <a:prstGeom prst="rect">
            <a:avLst/>
          </a:prstGeom>
          <a:solidFill>
            <a:srgbClr val="005CA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89A118-2DE4-4C4A-A2EF-621D8425CDCD}"/>
              </a:ext>
            </a:extLst>
          </p:cNvPr>
          <p:cNvSpPr txBox="1"/>
          <p:nvPr/>
        </p:nvSpPr>
        <p:spPr>
          <a:xfrm>
            <a:off x="-36512" y="4684784"/>
            <a:ext cx="695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ctr"/>
            <a:r>
              <a:rPr lang="sk-SK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Závěr</a:t>
            </a:r>
            <a:r>
              <a:rPr lang="sk-SK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novinky 2020</a:t>
            </a:r>
          </a:p>
        </p:txBody>
      </p:sp>
    </p:spTree>
    <p:extLst>
      <p:ext uri="{BB962C8B-B14F-4D97-AF65-F5344CB8AC3E}">
        <p14:creationId xmlns:p14="http://schemas.microsoft.com/office/powerpoint/2010/main" val="30182585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983992"/>
            <a:ext cx="1187624" cy="5874008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cs-CZ" dirty="0">
                <a:solidFill>
                  <a:srgbClr val="6D9DD1"/>
                </a:solidFill>
              </a:rPr>
              <a:t>Závěr – novinky 2020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pPr algn="l"/>
            <a:fld id="{20264769-77EF-4CD0-90DE-F7D7F2D423C4}" type="slidenum">
              <a:rPr lang="cs-CZ" smtClean="0">
                <a:solidFill>
                  <a:schemeClr val="bg1"/>
                </a:solidFill>
              </a:rPr>
              <a:pPr algn="l"/>
              <a:t>34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2"/>
            <a:ext cx="1187624" cy="63622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76FE2E-09CE-42F7-A494-612EA8C99E89}"/>
              </a:ext>
            </a:extLst>
          </p:cNvPr>
          <p:cNvSpPr txBox="1"/>
          <p:nvPr/>
        </p:nvSpPr>
        <p:spPr>
          <a:xfrm>
            <a:off x="1187624" y="662942"/>
            <a:ext cx="7560375" cy="354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1" algn="just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tabLst>
                <a:tab pos="355600" algn="l"/>
                <a:tab pos="358775" algn="l"/>
              </a:tabLst>
              <a:defRPr/>
            </a:pPr>
            <a:r>
              <a:rPr lang="cs-CZ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SMĚRNICE (EU) 2018/957</a:t>
            </a:r>
            <a:endParaRPr lang="cs-CZ" altLang="cs-CZ" b="1" dirty="0">
              <a:solidFill>
                <a:srgbClr val="005CA9"/>
              </a:solidFill>
              <a:latin typeface="Arial" pitchFamily="34" charset="0"/>
              <a:cs typeface="Arial" pitchFamily="34" charset="0"/>
            </a:endParaRP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Doplňuje současnou směrnici 96/71/ES.</a:t>
            </a: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Rozšiřuje okruh podmínek, které musí zaměstnavatel garantovat vyslanému zaměstnanci, pokud je vyslání dlouhodobé (nově nad 12 měsíců, nikoliv 24).</a:t>
            </a: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„Odměna“, jako veškeré povinné složky odměny stanovené vnitrostátními předpisy.</a:t>
            </a:r>
          </a:p>
          <a:p>
            <a:pPr marL="644525" lvl="1" indent="-285750" algn="just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Zavádí náhrady výdajů na cestování a stravování (pokud je vyslaný zaměstnanec dále vyslán mimo obvyklé pracoviště v přijímajícím státě).</a:t>
            </a: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20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4702342"/>
            <a:ext cx="1187624" cy="2155657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bg1"/>
                </a:solidFill>
              </a:rPr>
              <a:pPr/>
              <a:t>35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1"/>
            <a:ext cx="1187624" cy="1701124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9C553E0-B96E-49C6-86DC-05634AF88D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1967074"/>
            <a:ext cx="9143999" cy="23980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22299EB-ACE9-4D25-9397-421AEF428FA7}"/>
              </a:ext>
            </a:extLst>
          </p:cNvPr>
          <p:cNvSpPr/>
          <p:nvPr/>
        </p:nvSpPr>
        <p:spPr>
          <a:xfrm>
            <a:off x="-2028" y="1971214"/>
            <a:ext cx="9148056" cy="239803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C3F437-D753-4488-9011-FDB2763E1664}"/>
              </a:ext>
            </a:extLst>
          </p:cNvPr>
          <p:cNvSpPr txBox="1"/>
          <p:nvPr/>
        </p:nvSpPr>
        <p:spPr>
          <a:xfrm>
            <a:off x="1187624" y="684719"/>
            <a:ext cx="7956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DĚKUJEME ZA POZORNOST!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83A62DD-7D4D-45B1-9EE9-EEFC56D16396}"/>
              </a:ext>
            </a:extLst>
          </p:cNvPr>
          <p:cNvSpPr/>
          <p:nvPr/>
        </p:nvSpPr>
        <p:spPr>
          <a:xfrm>
            <a:off x="1475656" y="2564904"/>
            <a:ext cx="27959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Kateřina Hrůzová</a:t>
            </a:r>
          </a:p>
          <a:p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</a:t>
            </a:r>
          </a:p>
          <a:p>
            <a:pPr fontAlgn="base">
              <a:buClr>
                <a:srgbClr val="E95E27"/>
              </a:buClr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420 725 904 377</a:t>
            </a:r>
            <a:endParaRPr lang="sk-SK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rgbClr val="E95E27"/>
              </a:buClr>
            </a:pPr>
            <a:r>
              <a:rPr lang="sk-SK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katerina.hruzova@accace.com</a:t>
            </a:r>
            <a:endParaRPr lang="sk-SK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3CD99B9-9AC1-4F23-9FD1-5955E77C7F53}"/>
              </a:ext>
            </a:extLst>
          </p:cNvPr>
          <p:cNvSpPr/>
          <p:nvPr/>
        </p:nvSpPr>
        <p:spPr>
          <a:xfrm>
            <a:off x="4872388" y="2573039"/>
            <a:ext cx="26853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Petra </a:t>
            </a:r>
            <a:r>
              <a:rPr lang="sk-SK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Kubáčová</a:t>
            </a: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Clr>
                <a:srgbClr val="E95E27"/>
              </a:buClr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cs-CZ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420 777 055 433</a:t>
            </a:r>
            <a:endParaRPr lang="sk-SK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buClr>
                <a:srgbClr val="E95E27"/>
              </a:buClr>
            </a:pPr>
            <a:r>
              <a:rPr lang="sk-SK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petra.kubacova@accace.com</a:t>
            </a:r>
            <a:endParaRPr lang="sk-SK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39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499B1B9-DD81-4DE9-8639-FD686EDFC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5949730"/>
            <a:ext cx="9144000" cy="9377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Rectangle 23"/>
          <p:cNvSpPr/>
          <p:nvPr/>
        </p:nvSpPr>
        <p:spPr>
          <a:xfrm>
            <a:off x="-2028" y="-29497"/>
            <a:ext cx="9148056" cy="5979226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4EE24-58BB-4D78-B8AA-29AC3AACA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6845" y="6326575"/>
            <a:ext cx="1579062" cy="1966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227AB6A-AACA-4D59-B840-D07076900DBD}"/>
              </a:ext>
            </a:extLst>
          </p:cNvPr>
          <p:cNvSpPr/>
          <p:nvPr/>
        </p:nvSpPr>
        <p:spPr>
          <a:xfrm>
            <a:off x="403971" y="2337000"/>
            <a:ext cx="302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OSTRAVA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Accace Outsourcing s.r.o.</a:t>
            </a: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máje 2673/3</a:t>
            </a: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709 00 Ostrava</a:t>
            </a: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+420 511 188 000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8635B89-AA78-4983-A275-73A3E63B3B4E}"/>
              </a:ext>
            </a:extLst>
          </p:cNvPr>
          <p:cNvSpPr txBox="1"/>
          <p:nvPr/>
        </p:nvSpPr>
        <p:spPr>
          <a:xfrm>
            <a:off x="50346" y="568181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just">
              <a:spcAft>
                <a:spcPts val="600"/>
              </a:spcAft>
              <a:buClr>
                <a:schemeClr val="tx1"/>
              </a:buClr>
            </a:pPr>
            <a:r>
              <a:rPr lang="cs-C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Kontaktujte nás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C72EDA-A89A-4C57-B0B9-CEB90CBE9817}"/>
              </a:ext>
            </a:extLst>
          </p:cNvPr>
          <p:cNvSpPr txBox="1"/>
          <p:nvPr/>
        </p:nvSpPr>
        <p:spPr>
          <a:xfrm>
            <a:off x="50346" y="400031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just">
              <a:spcAft>
                <a:spcPts val="600"/>
              </a:spcAft>
              <a:buClr>
                <a:schemeClr val="tx1"/>
              </a:buClr>
            </a:pPr>
            <a:r>
              <a:rPr lang="cs-C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Připojte se k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Accace Circle: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2D0235-FF8F-4F6D-A8C3-1940CF17F298}"/>
              </a:ext>
            </a:extLst>
          </p:cNvPr>
          <p:cNvSpPr/>
          <p:nvPr/>
        </p:nvSpPr>
        <p:spPr>
          <a:xfrm>
            <a:off x="3900247" y="2412134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czechrepublic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@accace.com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www.accace.c</a:t>
            </a:r>
            <a:r>
              <a:rPr lang="cs-CZ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</a:t>
            </a:r>
            <a:endParaRPr lang="en-US" sz="1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9BD48DF-63B3-4CF1-B148-0EA1C540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auto">
          <a:xfrm>
            <a:off x="3625117" y="2517598"/>
            <a:ext cx="205649" cy="142847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4F2038B-1889-4AA1-9906-CEAE01B8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 bwMode="auto">
          <a:xfrm>
            <a:off x="3625117" y="2958686"/>
            <a:ext cx="205649" cy="173986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45CCEEC-C9E5-4526-B23A-87085E06231A}"/>
              </a:ext>
            </a:extLst>
          </p:cNvPr>
          <p:cNvSpPr/>
          <p:nvPr/>
        </p:nvSpPr>
        <p:spPr>
          <a:xfrm>
            <a:off x="439069" y="4375998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Accace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Circle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a.s.</a:t>
            </a:r>
          </a:p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Hvězdova 1716/2b </a:t>
            </a:r>
          </a:p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00 Praha 4</a:t>
            </a:r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B669D9B-94BB-4C1F-87C4-333235EF0EBB}"/>
              </a:ext>
            </a:extLst>
          </p:cNvPr>
          <p:cNvSpPr/>
          <p:nvPr/>
        </p:nvSpPr>
        <p:spPr>
          <a:xfrm>
            <a:off x="3900247" y="4438313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circle@accace.com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</a:t>
            </a:r>
            <a:r>
              <a:rPr lang="sk-SK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sk-SK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circle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.accace.com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xmlns="" id="{96484D89-32B5-4E3E-B79F-27FE4FF9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 bwMode="auto">
          <a:xfrm>
            <a:off x="3673538" y="4551504"/>
            <a:ext cx="205649" cy="142847"/>
          </a:xfrm>
          <a:prstGeom prst="rect">
            <a:avLst/>
          </a:prstGeom>
          <a:noFill/>
        </p:spPr>
      </p:pic>
      <p:pic>
        <p:nvPicPr>
          <p:cNvPr id="22" name="Picture 17">
            <a:extLst>
              <a:ext uri="{FF2B5EF4-FFF2-40B4-BE49-F238E27FC236}">
                <a16:creationId xmlns:a16="http://schemas.microsoft.com/office/drawing/2014/main" xmlns="" id="{01E59950-0F8D-40B2-B9AA-3F4B2C44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 bwMode="auto">
          <a:xfrm>
            <a:off x="3673537" y="4952926"/>
            <a:ext cx="205649" cy="173986"/>
          </a:xfrm>
          <a:prstGeom prst="rect">
            <a:avLst/>
          </a:prstGeom>
          <a:noFill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227AB6A-AACA-4D59-B840-D07076900DBD}"/>
              </a:ext>
            </a:extLst>
          </p:cNvPr>
          <p:cNvSpPr/>
          <p:nvPr/>
        </p:nvSpPr>
        <p:spPr>
          <a:xfrm>
            <a:off x="424723" y="997133"/>
            <a:ext cx="302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</a:p>
          <a:p>
            <a:r>
              <a:rPr lang="cs-CZ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Accace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s.r.o.</a:t>
            </a:r>
          </a:p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Hvězdova 1716/2b </a:t>
            </a:r>
          </a:p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 00 Praha 4</a:t>
            </a:r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+420 222 753 480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227AB6A-AACA-4D59-B840-D07076900DBD}"/>
              </a:ext>
            </a:extLst>
          </p:cNvPr>
          <p:cNvSpPr/>
          <p:nvPr/>
        </p:nvSpPr>
        <p:spPr>
          <a:xfrm>
            <a:off x="3551369" y="999967"/>
            <a:ext cx="3024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Accace Outsourcing s.r.o.</a:t>
            </a: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Vídeňská 995/63</a:t>
            </a: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639 00 Brno</a:t>
            </a: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+420 511 188 000</a:t>
            </a:r>
          </a:p>
        </p:txBody>
      </p:sp>
    </p:spTree>
    <p:extLst>
      <p:ext uri="{BB962C8B-B14F-4D97-AF65-F5344CB8AC3E}">
        <p14:creationId xmlns:p14="http://schemas.microsoft.com/office/powerpoint/2010/main" val="58622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CF1EC96-2BA7-4E1F-959D-2F23D2C53B46}"/>
              </a:ext>
            </a:extLst>
          </p:cNvPr>
          <p:cNvSpPr/>
          <p:nvPr/>
        </p:nvSpPr>
        <p:spPr>
          <a:xfrm>
            <a:off x="0" y="5906668"/>
            <a:ext cx="1187624" cy="951332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1E8BB6C-1675-4F02-AE4D-B3F9DF46251F}"/>
              </a:ext>
            </a:extLst>
          </p:cNvPr>
          <p:cNvSpPr/>
          <p:nvPr/>
        </p:nvSpPr>
        <p:spPr>
          <a:xfrm>
            <a:off x="0" y="0"/>
            <a:ext cx="1187624" cy="985016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bg1"/>
                </a:solidFill>
              </a:rPr>
              <a:pPr/>
              <a:t>4</a:t>
            </a:fld>
            <a:endParaRPr lang="cs-CZ">
              <a:solidFill>
                <a:schemeClr val="bg1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DBD604A7-D950-4B87-9A10-B92CD4251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30527" y="1449790"/>
            <a:ext cx="465532" cy="520419"/>
          </a:xfrm>
          <a:prstGeom prst="rect">
            <a:avLst/>
          </a:prstGeom>
          <a:noFill/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F7F510B-9B32-4D5B-BA39-2222D7277E57}"/>
              </a:ext>
            </a:extLst>
          </p:cNvPr>
          <p:cNvSpPr txBox="1"/>
          <p:nvPr/>
        </p:nvSpPr>
        <p:spPr>
          <a:xfrm>
            <a:off x="6968611" y="2110534"/>
            <a:ext cx="1801623" cy="79252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0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Máme více než</a:t>
            </a:r>
          </a:p>
          <a:p>
            <a:pPr algn="ctr">
              <a:lnSpc>
                <a:spcPct val="150000"/>
              </a:lnSpc>
            </a:pPr>
            <a:r>
              <a:rPr lang="cs-CZ" sz="1300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2 000 </a:t>
            </a:r>
          </a:p>
          <a:p>
            <a:pPr algn="ctr"/>
            <a:r>
              <a:rPr lang="cs-CZ" sz="130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klientů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755BD0B-5226-449B-9013-7DD3300C33DC}"/>
              </a:ext>
            </a:extLst>
          </p:cNvPr>
          <p:cNvSpPr txBox="1"/>
          <p:nvPr/>
        </p:nvSpPr>
        <p:spPr>
          <a:xfrm>
            <a:off x="353676" y="2147326"/>
            <a:ext cx="1869806" cy="75546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0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Máme zastoupení v zemích </a:t>
            </a:r>
          </a:p>
          <a:p>
            <a:pPr algn="ctr">
              <a:lnSpc>
                <a:spcPct val="150000"/>
              </a:lnSpc>
            </a:pPr>
            <a:r>
              <a:rPr lang="cs-CZ" sz="1300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EU a EMEA 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A76F90C6-8FB7-4C44-A20F-C71AF2DE4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52020" y="1319833"/>
            <a:ext cx="559517" cy="644189"/>
          </a:xfrm>
          <a:prstGeom prst="rect">
            <a:avLst/>
          </a:prstGeom>
          <a:noFill/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E9782AFA-C48C-4DF1-B0D4-882BA8CB694D}"/>
              </a:ext>
            </a:extLst>
          </p:cNvPr>
          <p:cNvSpPr txBox="1"/>
          <p:nvPr/>
        </p:nvSpPr>
        <p:spPr>
          <a:xfrm>
            <a:off x="4798241" y="2089427"/>
            <a:ext cx="1823839" cy="99257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300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98 % našich klientů </a:t>
            </a:r>
          </a:p>
          <a:p>
            <a:pPr algn="ctr"/>
            <a:r>
              <a:rPr lang="cs-CZ" sz="130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by nás doporučilo svým obchodním partnerům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D06B9CEC-CCD2-498E-B52D-398161B385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63503" y="3787806"/>
            <a:ext cx="483683" cy="488268"/>
          </a:xfrm>
          <a:prstGeom prst="rect">
            <a:avLst/>
          </a:prstGeom>
          <a:noFill/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8F922C97-E887-4CC4-89C2-B64401AECE85}"/>
              </a:ext>
            </a:extLst>
          </p:cNvPr>
          <p:cNvSpPr txBox="1"/>
          <p:nvPr/>
        </p:nvSpPr>
        <p:spPr>
          <a:xfrm>
            <a:off x="2571714" y="4480228"/>
            <a:ext cx="1875958" cy="9555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0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Více než 50 % našeho byznysu pochází od společností z žebříčku</a:t>
            </a:r>
          </a:p>
          <a:p>
            <a:pPr algn="ctr">
              <a:lnSpc>
                <a:spcPct val="150000"/>
              </a:lnSpc>
            </a:pPr>
            <a:r>
              <a:rPr lang="cs-CZ" sz="1300" b="1" dirty="0" err="1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Fortune</a:t>
            </a:r>
            <a:r>
              <a:rPr lang="cs-CZ" sz="1300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 500</a:t>
            </a:r>
            <a:endParaRPr lang="cs-CZ" sz="1300" b="1" dirty="0">
              <a:solidFill>
                <a:srgbClr val="5252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8204C27-000D-4C19-A37C-9BBE1837065B}"/>
              </a:ext>
            </a:extLst>
          </p:cNvPr>
          <p:cNvSpPr txBox="1"/>
          <p:nvPr/>
        </p:nvSpPr>
        <p:spPr>
          <a:xfrm>
            <a:off x="1187624" y="476672"/>
            <a:ext cx="7632848" cy="5083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0363" algn="just">
              <a:lnSpc>
                <a:spcPct val="200000"/>
              </a:lnSpc>
              <a:spcAft>
                <a:spcPts val="600"/>
              </a:spcAft>
              <a:buClr>
                <a:schemeClr val="tx1"/>
              </a:buClr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O ACCACE VE ZKRATCE</a:t>
            </a:r>
          </a:p>
        </p:txBody>
      </p:sp>
      <p:sp>
        <p:nvSpPr>
          <p:cNvPr id="33" name="Footer Placeholder 6">
            <a:extLst>
              <a:ext uri="{FF2B5EF4-FFF2-40B4-BE49-F238E27FC236}">
                <a16:creationId xmlns:a16="http://schemas.microsoft.com/office/drawing/2014/main" xmlns="" id="{3BDA70F5-730A-444E-AC63-EE2F4896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cs-CZ" dirty="0">
                <a:solidFill>
                  <a:srgbClr val="6D9DD1"/>
                </a:solidFill>
              </a:rPr>
              <a:t>O </a:t>
            </a:r>
            <a:r>
              <a:rPr lang="cs-CZ" dirty="0" err="1">
                <a:solidFill>
                  <a:srgbClr val="6D9DD1"/>
                </a:solidFill>
              </a:rPr>
              <a:t>Accace</a:t>
            </a:r>
            <a:endParaRPr lang="cs-CZ" dirty="0">
              <a:solidFill>
                <a:srgbClr val="6D9DD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C4A3871-CD1A-47B4-BD6F-718800EC95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2829" y="3805745"/>
            <a:ext cx="694805" cy="502698"/>
          </a:xfrm>
          <a:prstGeom prst="rect">
            <a:avLst/>
          </a:pr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5F3477B-7E15-4F3B-A830-34F7F3319459}"/>
              </a:ext>
            </a:extLst>
          </p:cNvPr>
          <p:cNvSpPr txBox="1"/>
          <p:nvPr/>
        </p:nvSpPr>
        <p:spPr>
          <a:xfrm>
            <a:off x="6966763" y="4461698"/>
            <a:ext cx="1801623" cy="99257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0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Vytvořili jsme vlastní </a:t>
            </a:r>
          </a:p>
          <a:p>
            <a:pPr algn="ctr">
              <a:lnSpc>
                <a:spcPct val="150000"/>
              </a:lnSpc>
            </a:pPr>
            <a:r>
              <a:rPr lang="cs-CZ" sz="1300" b="1" dirty="0" err="1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cloudové</a:t>
            </a:r>
            <a:r>
              <a:rPr lang="cs-CZ" sz="1300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 řešení</a:t>
            </a:r>
          </a:p>
          <a:p>
            <a:pPr algn="ctr"/>
            <a:r>
              <a:rPr lang="cs-CZ" sz="130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pro optimalizaci procesů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CB480F6-0AC2-42D5-9BF2-6CD5B8873F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356554" y="3754099"/>
            <a:ext cx="791375" cy="598499"/>
          </a:xfrm>
          <a:prstGeom prst="rect">
            <a:avLst/>
          </a:prstGeom>
          <a:noFill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92BBCF6-C17B-45A1-BD39-1E4BC9F3725F}"/>
              </a:ext>
            </a:extLst>
          </p:cNvPr>
          <p:cNvSpPr txBox="1"/>
          <p:nvPr/>
        </p:nvSpPr>
        <p:spPr>
          <a:xfrm>
            <a:off x="4781331" y="4480228"/>
            <a:ext cx="1823700" cy="79252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0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Zaměstnáváme</a:t>
            </a:r>
            <a:r>
              <a:rPr lang="cs-CZ" sz="1300" spc="-4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 více</a:t>
            </a:r>
          </a:p>
          <a:p>
            <a:pPr algn="ctr">
              <a:lnSpc>
                <a:spcPct val="150000"/>
              </a:lnSpc>
            </a:pPr>
            <a:r>
              <a:rPr lang="cs-CZ" sz="1300" spc="-4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než </a:t>
            </a:r>
            <a:r>
              <a:rPr lang="cs-CZ" sz="1300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600 </a:t>
            </a:r>
          </a:p>
          <a:p>
            <a:pPr algn="ctr"/>
            <a:r>
              <a:rPr lang="cs-CZ" sz="130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odborníků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7DE7A61-F518-4116-9F13-D08FC2EBBFB1}"/>
              </a:ext>
            </a:extLst>
          </p:cNvPr>
          <p:cNvSpPr txBox="1"/>
          <p:nvPr/>
        </p:nvSpPr>
        <p:spPr>
          <a:xfrm>
            <a:off x="343715" y="4482297"/>
            <a:ext cx="1872055" cy="75546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0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Celosvětově působíme pod značkou</a:t>
            </a:r>
          </a:p>
          <a:p>
            <a:pPr algn="ctr">
              <a:lnSpc>
                <a:spcPct val="150000"/>
              </a:lnSpc>
            </a:pPr>
            <a:r>
              <a:rPr lang="cs-CZ" sz="1300" b="1" dirty="0" err="1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Accace</a:t>
            </a:r>
            <a:r>
              <a:rPr lang="cs-CZ" sz="1300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300" b="1" dirty="0" err="1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Circle</a:t>
            </a:r>
            <a:r>
              <a:rPr lang="cs-CZ" sz="1300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5FC788E-0A89-4967-A7E9-3EB595234928}"/>
              </a:ext>
            </a:extLst>
          </p:cNvPr>
          <p:cNvSpPr txBox="1"/>
          <p:nvPr/>
        </p:nvSpPr>
        <p:spPr>
          <a:xfrm>
            <a:off x="2589949" y="2150510"/>
            <a:ext cx="1856885" cy="75546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00" dirty="0">
                <a:solidFill>
                  <a:srgbClr val="525252"/>
                </a:solidFill>
                <a:latin typeface="Arial" pitchFamily="34" charset="0"/>
                <a:cs typeface="Arial" pitchFamily="34" charset="0"/>
              </a:rPr>
              <a:t>V České republice máme 3 pobočky:</a:t>
            </a:r>
          </a:p>
          <a:p>
            <a:pPr algn="ctr">
              <a:lnSpc>
                <a:spcPct val="150000"/>
              </a:lnSpc>
            </a:pPr>
            <a:r>
              <a:rPr lang="cs-CZ" sz="1300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Praha, Brno, Ostrava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226" y="1196752"/>
            <a:ext cx="1872054" cy="215995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Rectangle 27"/>
          <p:cNvSpPr/>
          <p:nvPr/>
        </p:nvSpPr>
        <p:spPr>
          <a:xfrm>
            <a:off x="2590949" y="1196752"/>
            <a:ext cx="1869806" cy="215995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28"/>
          <p:cNvSpPr/>
          <p:nvPr/>
        </p:nvSpPr>
        <p:spPr>
          <a:xfrm>
            <a:off x="2587563" y="3501008"/>
            <a:ext cx="1872054" cy="215995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Rectangle 34"/>
          <p:cNvSpPr/>
          <p:nvPr/>
        </p:nvSpPr>
        <p:spPr>
          <a:xfrm>
            <a:off x="341284" y="3501008"/>
            <a:ext cx="1874486" cy="215995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/>
          <p:cNvSpPr/>
          <p:nvPr/>
        </p:nvSpPr>
        <p:spPr>
          <a:xfrm>
            <a:off x="6972514" y="1196752"/>
            <a:ext cx="1810690" cy="215995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38"/>
          <p:cNvSpPr/>
          <p:nvPr/>
        </p:nvSpPr>
        <p:spPr>
          <a:xfrm>
            <a:off x="6972513" y="3501008"/>
            <a:ext cx="1810690" cy="215995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Rectangle 44"/>
          <p:cNvSpPr/>
          <p:nvPr/>
        </p:nvSpPr>
        <p:spPr>
          <a:xfrm>
            <a:off x="4800471" y="1196750"/>
            <a:ext cx="1827286" cy="215995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Rectangle 45"/>
          <p:cNvSpPr/>
          <p:nvPr/>
        </p:nvSpPr>
        <p:spPr>
          <a:xfrm>
            <a:off x="4794794" y="3501007"/>
            <a:ext cx="1827286" cy="215995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" name="Picture 3">
            <a:extLst>
              <a:ext uri="{FF2B5EF4-FFF2-40B4-BE49-F238E27FC236}">
                <a16:creationId xmlns:a16="http://schemas.microsoft.com/office/drawing/2014/main" xmlns="" id="{32804202-8A3E-4E62-9506-499ACD2232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0EE36E-6743-4005-9154-9719C6CF03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909" y="4005449"/>
            <a:ext cx="1197247" cy="284424"/>
          </a:xfrm>
          <a:prstGeom prst="rect">
            <a:avLst/>
          </a:prstGeom>
        </p:spPr>
      </p:pic>
      <p:pic>
        <p:nvPicPr>
          <p:cNvPr id="41" name="Picture 41">
            <a:extLst>
              <a:ext uri="{FF2B5EF4-FFF2-40B4-BE49-F238E27FC236}">
                <a16:creationId xmlns:a16="http://schemas.microsoft.com/office/drawing/2014/main" xmlns="" id="{A008EA95-7376-46DC-A6D3-043768AA43C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90035" y="1427510"/>
            <a:ext cx="352923" cy="536192"/>
          </a:xfrm>
          <a:prstGeom prst="rect">
            <a:avLst/>
          </a:prstGeom>
          <a:noFill/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xmlns="" id="{D63A04DD-6FBB-4428-9DED-EF715D1D74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349561" y="160370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8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5AA5683-675E-44DA-B73C-B07F35AE2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9" b="9764"/>
          <a:stretch/>
        </p:blipFill>
        <p:spPr>
          <a:xfrm>
            <a:off x="0" y="972243"/>
            <a:ext cx="9144000" cy="6565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03FF862-C73D-4A8D-8E37-5CE39596B2DD}"/>
              </a:ext>
            </a:extLst>
          </p:cNvPr>
          <p:cNvSpPr/>
          <p:nvPr/>
        </p:nvSpPr>
        <p:spPr>
          <a:xfrm>
            <a:off x="0" y="1916832"/>
            <a:ext cx="1187624" cy="4950045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cs-CZ" dirty="0">
                <a:solidFill>
                  <a:srgbClr val="6D9DD1"/>
                </a:solidFill>
              </a:rPr>
              <a:t>O </a:t>
            </a:r>
            <a:r>
              <a:rPr lang="cs-CZ" dirty="0" err="1">
                <a:solidFill>
                  <a:srgbClr val="6D9DD1"/>
                </a:solidFill>
              </a:rPr>
              <a:t>Accace</a:t>
            </a:r>
            <a:endParaRPr lang="cs-CZ" dirty="0">
              <a:solidFill>
                <a:srgbClr val="6D9DD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1F6CC90-73A6-4DE5-8AE0-D1C17FA7DEBD}"/>
              </a:ext>
            </a:extLst>
          </p:cNvPr>
          <p:cNvSpPr/>
          <p:nvPr/>
        </p:nvSpPr>
        <p:spPr>
          <a:xfrm>
            <a:off x="-62541" y="972243"/>
            <a:ext cx="9269082" cy="656557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E74FCFA-8BFF-45B4-BACE-7EF44E92403A}"/>
              </a:ext>
            </a:extLst>
          </p:cNvPr>
          <p:cNvSpPr/>
          <p:nvPr/>
        </p:nvSpPr>
        <p:spPr>
          <a:xfrm>
            <a:off x="0" y="0"/>
            <a:ext cx="1187624" cy="684211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xmlns="" id="{622901DD-6D48-47D6-80B0-9EA8AA35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7544" y="6237312"/>
            <a:ext cx="864096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bg1"/>
                </a:solidFill>
              </a:rPr>
              <a:pPr/>
              <a:t>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B26F22D-C123-4AC8-A7CE-3CFA8313B193}"/>
              </a:ext>
            </a:extLst>
          </p:cNvPr>
          <p:cNvSpPr txBox="1"/>
          <p:nvPr/>
        </p:nvSpPr>
        <p:spPr>
          <a:xfrm>
            <a:off x="1187624" y="392436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sk-SK" sz="1600" b="1" dirty="0">
                <a:latin typeface="Arial" pitchFamily="34" charset="0"/>
                <a:cs typeface="Arial" pitchFamily="34" charset="0"/>
              </a:rPr>
              <a:t>NAŠE SLUŽBY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08FCB04-3D96-4149-BBE1-C88FFB8D5A37}"/>
              </a:ext>
            </a:extLst>
          </p:cNvPr>
          <p:cNvSpPr/>
          <p:nvPr/>
        </p:nvSpPr>
        <p:spPr>
          <a:xfrm>
            <a:off x="1458864" y="1754953"/>
            <a:ext cx="2788576" cy="4566765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Clr>
                <a:srgbClr val="E95E27"/>
              </a:buClr>
            </a:pPr>
            <a:r>
              <a:rPr lang="cs-CZ" sz="1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Daňové poradenství</a:t>
            </a:r>
            <a:endParaRPr lang="sk-SK" sz="12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Ad-hoc daňové poradenství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Transferové ceny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Mezinárodní daňové poradenství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Daňová přiznání</a:t>
            </a:r>
            <a:endParaRPr lang="en-US" sz="125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  <a:buClr>
                <a:srgbClr val="E95E27"/>
              </a:buClr>
            </a:pPr>
            <a:r>
              <a:rPr lang="cs-CZ" sz="1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Právní a korporátní služby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Korporátní služby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Fúze a akvizice 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Další právní služby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buClr>
                <a:srgbClr val="E95E27"/>
              </a:buClr>
            </a:pPr>
            <a:r>
              <a:rPr lang="cs-CZ" sz="1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Transakční a finanční poradenství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Komplexní finanční, právní a daňové poradenství při akvizici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Oceňování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Konsolidace a IFRS poradenství</a:t>
            </a: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2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B88E19D-4CF7-427F-BEBE-7639ED65D800}"/>
              </a:ext>
            </a:extLst>
          </p:cNvPr>
          <p:cNvSpPr/>
          <p:nvPr/>
        </p:nvSpPr>
        <p:spPr>
          <a:xfrm>
            <a:off x="4267193" y="1756367"/>
            <a:ext cx="2321031" cy="3398967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lnSpc>
                <a:spcPct val="150000"/>
              </a:lnSpc>
              <a:buClr>
                <a:srgbClr val="E95E27"/>
              </a:buClr>
            </a:pPr>
            <a:r>
              <a:rPr lang="cs-CZ" sz="1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Účetnictví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Statutární účetnictví 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 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Účetní poradenství</a:t>
            </a: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Řízení pohledávek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Poradenství v oblasti ERP</a:t>
            </a:r>
            <a:endParaRPr lang="cs-CZ" sz="12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buClr>
                <a:schemeClr val="tx1"/>
              </a:buClr>
            </a:pPr>
            <a:endParaRPr lang="cs-CZ" sz="12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buClr>
                <a:srgbClr val="E95E27"/>
              </a:buClr>
            </a:pPr>
            <a:r>
              <a:rPr lang="cs-CZ" sz="1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Zpracování mezd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Mzdový outsourcing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HR administrativní podpora</a:t>
            </a: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Pracovněprávní poradenství</a:t>
            </a:r>
            <a:endParaRPr lang="cs-CZ" sz="12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89FBA2A-C99A-4A9F-9A7F-4D0757722368}"/>
              </a:ext>
            </a:extLst>
          </p:cNvPr>
          <p:cNvSpPr/>
          <p:nvPr/>
        </p:nvSpPr>
        <p:spPr>
          <a:xfrm>
            <a:off x="6588224" y="1756366"/>
            <a:ext cx="2250509" cy="3398967"/>
          </a:xfrm>
          <a:prstGeom prst="rect">
            <a:avLst/>
          </a:prstGeom>
          <a:solidFill>
            <a:srgbClr val="FFFFFF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fontAlgn="base">
              <a:lnSpc>
                <a:spcPct val="150000"/>
              </a:lnSpc>
              <a:buClr>
                <a:srgbClr val="E95E27"/>
              </a:buClr>
            </a:pPr>
            <a:r>
              <a:rPr lang="cs-CZ" sz="1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TULIP </a:t>
            </a:r>
            <a:r>
              <a:rPr lang="cs-CZ" sz="1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Accounting</a:t>
            </a:r>
            <a:endParaRPr lang="cs-CZ" sz="12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Řízení oběhu dokumentů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Automatizované účetnictví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Platforma pro reporting </a:t>
            </a:r>
          </a:p>
          <a:p>
            <a:pPr fontAlgn="base">
              <a:lnSpc>
                <a:spcPct val="150000"/>
              </a:lnSpc>
              <a:buClr>
                <a:schemeClr val="tx1"/>
              </a:buClr>
            </a:pPr>
            <a:endParaRPr lang="cs-CZ" sz="12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buClr>
                <a:srgbClr val="E95E27"/>
              </a:buClr>
            </a:pPr>
            <a:r>
              <a:rPr lang="cs-CZ" sz="12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TULIP </a:t>
            </a:r>
            <a:r>
              <a:rPr lang="cs-CZ" sz="125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Payroll</a:t>
            </a:r>
            <a:endParaRPr lang="cs-CZ" sz="12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Elektronické výplatní pásky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Hotline pro zaměstnance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Evidence docházky 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Správa absencí</a:t>
            </a:r>
          </a:p>
          <a:p>
            <a:pPr marL="171450" indent="-171450" fontAlgn="base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Manažerská samoobsluh</a:t>
            </a:r>
            <a:r>
              <a:rPr lang="sk-SK" sz="125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sk-SK" sz="125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buClr>
                <a:schemeClr val="tx1"/>
              </a:buClr>
            </a:pPr>
            <a:endParaRPr lang="cs-CZ" sz="125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F3FEC91-E89A-4EF9-BA10-6A77E1B6F96E}"/>
              </a:ext>
            </a:extLst>
          </p:cNvPr>
          <p:cNvSpPr txBox="1"/>
          <p:nvPr/>
        </p:nvSpPr>
        <p:spPr>
          <a:xfrm>
            <a:off x="1187624" y="1138936"/>
            <a:ext cx="20166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cs-CZ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PORADENSTVÍ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F795D17-0607-4124-9208-E616F0FA36B7}"/>
              </a:ext>
            </a:extLst>
          </p:cNvPr>
          <p:cNvSpPr txBox="1"/>
          <p:nvPr/>
        </p:nvSpPr>
        <p:spPr>
          <a:xfrm>
            <a:off x="3908431" y="1138938"/>
            <a:ext cx="23237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cs-CZ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OUTSOURCING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73022A3-BD07-4F41-BF64-176F2EB1CDA3}"/>
              </a:ext>
            </a:extLst>
          </p:cNvPr>
          <p:cNvSpPr txBox="1"/>
          <p:nvPr/>
        </p:nvSpPr>
        <p:spPr>
          <a:xfrm>
            <a:off x="6232136" y="1138937"/>
            <a:ext cx="20166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cs-CZ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TULIP</a:t>
            </a:r>
            <a:endParaRPr lang="en-US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EA2773B-E046-4A1B-B86B-9C7C2F21A580}"/>
              </a:ext>
            </a:extLst>
          </p:cNvPr>
          <p:cNvSpPr/>
          <p:nvPr/>
        </p:nvSpPr>
        <p:spPr>
          <a:xfrm>
            <a:off x="-466" y="1456772"/>
            <a:ext cx="1187624" cy="5396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cs-CZ" dirty="0">
                <a:solidFill>
                  <a:srgbClr val="6D9DD1"/>
                </a:solidFill>
              </a:rPr>
              <a:t>O </a:t>
            </a:r>
            <a:r>
              <a:rPr lang="cs-CZ" dirty="0" err="1">
                <a:solidFill>
                  <a:srgbClr val="6D9DD1"/>
                </a:solidFill>
              </a:rPr>
              <a:t>Accace</a:t>
            </a:r>
            <a:endParaRPr lang="cs-CZ" dirty="0">
              <a:solidFill>
                <a:srgbClr val="6D9DD1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bg1"/>
                </a:solidFill>
              </a:rPr>
              <a:pPr/>
              <a:t>6</a:t>
            </a:fld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26C75AC1-AFCE-45E4-B05D-7246E7ED4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7F6762-3701-45EE-BBA2-A5BFC04A2F0F}"/>
              </a:ext>
            </a:extLst>
          </p:cNvPr>
          <p:cNvSpPr txBox="1"/>
          <p:nvPr/>
        </p:nvSpPr>
        <p:spPr>
          <a:xfrm>
            <a:off x="1187158" y="559109"/>
            <a:ext cx="756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/>
            <a:r>
              <a:rPr lang="cs-CZ" sz="1600" b="1" dirty="0">
                <a:latin typeface="Arial" pitchFamily="34" charset="0"/>
                <a:cs typeface="Arial" pitchFamily="34" charset="0"/>
              </a:rPr>
              <a:t>DÍKY NAŠIM KLIENTŮM MŮŽEME POMÁHAT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7B03545-1DD4-4619-854B-4E05906130AA}"/>
              </a:ext>
            </a:extLst>
          </p:cNvPr>
          <p:cNvSpPr/>
          <p:nvPr/>
        </p:nvSpPr>
        <p:spPr>
          <a:xfrm>
            <a:off x="1274228" y="891688"/>
            <a:ext cx="7114196" cy="144408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0" bIns="108000" rtlCol="0" anchor="ctr">
            <a:spAutoFit/>
          </a:bodyPr>
          <a:lstStyle/>
          <a:p>
            <a:pPr marL="360363" algn="just">
              <a:lnSpc>
                <a:spcPts val="2200"/>
              </a:lnSpc>
              <a:spcAft>
                <a:spcPts val="1800"/>
              </a:spcAft>
            </a:pPr>
            <a:r>
              <a:rPr lang="cs-CZ" sz="14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Od roku 2016 putuje 1 % tržeb dosažených </a:t>
            </a:r>
            <a:r>
              <a:rPr lang="cs-CZ" sz="1400" b="1" dirty="0" err="1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Accace</a:t>
            </a:r>
            <a:r>
              <a:rPr lang="cs-CZ" sz="14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s.r.o. a </a:t>
            </a:r>
            <a:r>
              <a:rPr lang="cs-CZ" sz="1400" b="1" dirty="0" err="1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Accace</a:t>
            </a:r>
            <a:r>
              <a:rPr lang="cs-CZ" sz="14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b="1" dirty="0" err="1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Legal</a:t>
            </a:r>
            <a:r>
              <a:rPr lang="cs-CZ" sz="14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s.r.o., advokátní kancelář na podporu dobročinných projektů.</a:t>
            </a:r>
          </a:p>
          <a:p>
            <a:pPr marL="360363" algn="just">
              <a:spcAft>
                <a:spcPts val="1800"/>
              </a:spcAft>
            </a:pPr>
            <a:r>
              <a:rPr lang="cs-CZ" sz="1400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Děkujeme našim klientům, že i díky nim můžeme podporovat vybrané charitativní projekty: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83E1996-D027-4BC7-8B8E-266B432681D0}"/>
              </a:ext>
            </a:extLst>
          </p:cNvPr>
          <p:cNvSpPr/>
          <p:nvPr/>
        </p:nvSpPr>
        <p:spPr>
          <a:xfrm>
            <a:off x="1231918" y="2657629"/>
            <a:ext cx="7712140" cy="3269835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08000" rtlCol="0" anchor="t" anchorCtr="0"/>
          <a:lstStyle/>
          <a:p>
            <a:pPr>
              <a:lnSpc>
                <a:spcPct val="150000"/>
              </a:lnSpc>
              <a:buClr>
                <a:srgbClr val="E95E27"/>
              </a:buClr>
            </a:pPr>
            <a:endParaRPr lang="cs-CZ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klicek">
            <a:hlinkClick r:id="rId4"/>
            <a:extLst>
              <a:ext uri="{FF2B5EF4-FFF2-40B4-BE49-F238E27FC236}">
                <a16:creationId xmlns:a16="http://schemas.microsoft.com/office/drawing/2014/main" xmlns="" id="{4C002873-A8E0-49C5-9C2C-B8C421CB4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34" y="2703787"/>
            <a:ext cx="1877830" cy="121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lovek v tisni">
            <a:hlinkClick r:id="rId6"/>
            <a:extLst>
              <a:ext uri="{FF2B5EF4-FFF2-40B4-BE49-F238E27FC236}">
                <a16:creationId xmlns:a16="http://schemas.microsoft.com/office/drawing/2014/main" xmlns="" id="{DB9577B4-63DD-40C7-AA00-77A65093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92" y="2972745"/>
            <a:ext cx="1472002" cy="14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C8851D-734D-4050-BC9A-4E81ABFC9F98}"/>
              </a:ext>
            </a:extLst>
          </p:cNvPr>
          <p:cNvSpPr txBox="1"/>
          <p:nvPr/>
        </p:nvSpPr>
        <p:spPr>
          <a:xfrm rot="2616987">
            <a:off x="5235001" y="4064911"/>
            <a:ext cx="918228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Příběhy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229F793-6F3F-4424-8F0D-F51932800C05}"/>
              </a:ext>
            </a:extLst>
          </p:cNvPr>
          <p:cNvSpPr txBox="1"/>
          <p:nvPr/>
        </p:nvSpPr>
        <p:spPr>
          <a:xfrm rot="18858477">
            <a:off x="6073726" y="4056185"/>
            <a:ext cx="1026461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bezpráví</a:t>
            </a:r>
          </a:p>
        </p:txBody>
      </p:sp>
      <p:pic>
        <p:nvPicPr>
          <p:cNvPr id="31" name="Picture 30">
            <a:hlinkClick r:id="rId8"/>
            <a:extLst>
              <a:ext uri="{FF2B5EF4-FFF2-40B4-BE49-F238E27FC236}">
                <a16:creationId xmlns:a16="http://schemas.microsoft.com/office/drawing/2014/main" xmlns="" id="{98425582-5FDD-46CA-9F30-8E146BC6B1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0598" r="23537" b="21421"/>
          <a:stretch/>
        </p:blipFill>
        <p:spPr>
          <a:xfrm>
            <a:off x="6976540" y="4226802"/>
            <a:ext cx="1641235" cy="801108"/>
          </a:xfrm>
          <a:prstGeom prst="rect">
            <a:avLst/>
          </a:prstGeom>
        </p:spPr>
      </p:pic>
      <p:pic>
        <p:nvPicPr>
          <p:cNvPr id="34" name="Picture 33">
            <a:hlinkClick r:id="rId10"/>
            <a:extLst>
              <a:ext uri="{FF2B5EF4-FFF2-40B4-BE49-F238E27FC236}">
                <a16:creationId xmlns:a16="http://schemas.microsoft.com/office/drawing/2014/main" xmlns="" id="{8DE3CCB9-62C4-4CE4-82D8-FE523B6D15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82" y="2813816"/>
            <a:ext cx="1414087" cy="567833"/>
          </a:xfrm>
          <a:prstGeom prst="rect">
            <a:avLst/>
          </a:prstGeom>
        </p:spPr>
      </p:pic>
      <p:pic>
        <p:nvPicPr>
          <p:cNvPr id="35" name="Picture 34">
            <a:hlinkClick r:id="rId12"/>
            <a:extLst>
              <a:ext uri="{FF2B5EF4-FFF2-40B4-BE49-F238E27FC236}">
                <a16:creationId xmlns:a16="http://schemas.microsoft.com/office/drawing/2014/main" xmlns="" id="{D86AB21C-7058-4D22-B8F0-28685E23A2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17" y="3621945"/>
            <a:ext cx="901661" cy="612547"/>
          </a:xfrm>
          <a:prstGeom prst="rect">
            <a:avLst/>
          </a:prstGeom>
        </p:spPr>
      </p:pic>
      <p:pic>
        <p:nvPicPr>
          <p:cNvPr id="36" name="Picture 35">
            <a:hlinkClick r:id="rId14"/>
            <a:extLst>
              <a:ext uri="{FF2B5EF4-FFF2-40B4-BE49-F238E27FC236}">
                <a16:creationId xmlns:a16="http://schemas.microsoft.com/office/drawing/2014/main" xmlns="" id="{4BDF7176-59D8-4015-AC39-690AA40389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32" y="4462861"/>
            <a:ext cx="2443915" cy="48389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686482C-6E1B-4AA8-A70F-363CD9728904}"/>
              </a:ext>
            </a:extLst>
          </p:cNvPr>
          <p:cNvSpPr txBox="1"/>
          <p:nvPr/>
        </p:nvSpPr>
        <p:spPr>
          <a:xfrm>
            <a:off x="1605110" y="5444455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Více o projektech na </a:t>
            </a:r>
            <a:r>
              <a:rPr lang="cs-CZ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webu </a:t>
            </a:r>
            <a:r>
              <a:rPr lang="cs-CZ" sz="1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  <a:hlinkClick r:id="rId16"/>
              </a:rPr>
              <a:t>Accace</a:t>
            </a:r>
            <a:r>
              <a:rPr lang="cs-CZ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cs-CZ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hlinkClick r:id="rId17"/>
            <a:extLst>
              <a:ext uri="{FF2B5EF4-FFF2-40B4-BE49-F238E27FC236}">
                <a16:creationId xmlns:a16="http://schemas.microsoft.com/office/drawing/2014/main" xmlns="" id="{6F5106C7-1D6A-47EA-8DBD-2613D38D31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7" y="2545851"/>
            <a:ext cx="1685925" cy="84772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85DA8441-5116-4A2D-8AC7-2AF4D142CA26}"/>
              </a:ext>
            </a:extLst>
          </p:cNvPr>
          <p:cNvSpPr/>
          <p:nvPr/>
        </p:nvSpPr>
        <p:spPr>
          <a:xfrm>
            <a:off x="0" y="0"/>
            <a:ext cx="1187624" cy="985016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46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DD88AB-6031-4ED8-9FB8-0FC67E5A6C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99392"/>
            <a:ext cx="9144001" cy="695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34EE24-58BB-4D78-B8AA-29AC3AACA4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66845" y="6326575"/>
            <a:ext cx="1579062" cy="1966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CE4984-64BC-4AB8-98BA-C8D1E84DDF20}"/>
              </a:ext>
            </a:extLst>
          </p:cNvPr>
          <p:cNvSpPr/>
          <p:nvPr/>
        </p:nvSpPr>
        <p:spPr>
          <a:xfrm>
            <a:off x="-36513" y="4365104"/>
            <a:ext cx="6952005" cy="122413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89A118-2DE4-4C4A-A2EF-621D8425CDCD}"/>
              </a:ext>
            </a:extLst>
          </p:cNvPr>
          <p:cNvSpPr txBox="1"/>
          <p:nvPr/>
        </p:nvSpPr>
        <p:spPr>
          <a:xfrm>
            <a:off x="-36512" y="4684784"/>
            <a:ext cx="695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algn="ctr"/>
            <a:r>
              <a:rPr lang="sk-SK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Možnosti </a:t>
            </a: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vysílání</a:t>
            </a:r>
            <a:r>
              <a:rPr lang="sk-SK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zaměstnanců</a:t>
            </a:r>
            <a:endParaRPr lang="sk-SK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8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1325886"/>
            <a:ext cx="1187624" cy="5532114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bg1"/>
                </a:solidFill>
              </a:rPr>
              <a:pPr/>
              <a:t>8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1"/>
            <a:ext cx="1187624" cy="662943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C3F437-D753-4488-9011-FDB2763E1664}"/>
              </a:ext>
            </a:extLst>
          </p:cNvPr>
          <p:cNvSpPr txBox="1"/>
          <p:nvPr/>
        </p:nvSpPr>
        <p:spPr>
          <a:xfrm>
            <a:off x="1187624" y="662942"/>
            <a:ext cx="75603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cs-CZ" b="1" dirty="0">
                <a:latin typeface="Arial" pitchFamily="34" charset="0"/>
                <a:cs typeface="Arial" pitchFamily="34" charset="0"/>
              </a:rPr>
              <a:t>JAK VYSLÁNÍ OVLIVNÍ DAŇOVÉ POVINNOSTI ZAMĚSTNANCE?</a:t>
            </a:r>
            <a:endParaRPr lang="sk-SK" b="1" dirty="0">
              <a:latin typeface="Arial" pitchFamily="34" charset="0"/>
              <a:cs typeface="Arial" pitchFamily="34" charset="0"/>
            </a:endParaRPr>
          </a:p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cs-CZ" altLang="cs-CZ" sz="1600" b="1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Lokální daňové předpisy a příslušná smlouva o zamezení dvojímu zdanění</a:t>
            </a:r>
            <a:endParaRPr lang="sk-SK" sz="1400" b="1" spc="-4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Daňové rezidentství zaměstnance – rozdílný rozsah zdanění.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Zaměstnanec zdaňuje příjmy v zemi, kde práci vykonává – výjimka </a:t>
            </a: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pravidlo 183 dnů, pokud náklad nenese rezidentní společnost nebo stálá provozovna.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Daňové přiznání nebo roční zúčtování v jednotlivých zemích v závislosti na osobní situaci zaměstnance (rezidentství, výše příjmů, osobní příjmy apod.), zamezení dvojímu zdanění – vždy je nutné posoudit jednotlivě a podle konkrétních okolností stanovit správný přístup ke zdanění v České republice i v zahraničí.</a:t>
            </a:r>
          </a:p>
          <a:p>
            <a:pPr marL="644525" lvl="1" indent="-285750" algn="just" defTabSz="457200"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Lokální legislativy se mohou velmi lišit, např. odlišná zdaňovací období (např. UK), zdanění cestovních náhrad.</a:t>
            </a:r>
          </a:p>
          <a:p>
            <a:pPr marL="646113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951BCE-5518-4F91-866A-A8B5F8A64746}"/>
              </a:ext>
            </a:extLst>
          </p:cNvPr>
          <p:cNvSpPr/>
          <p:nvPr/>
        </p:nvSpPr>
        <p:spPr>
          <a:xfrm>
            <a:off x="0" y="1325886"/>
            <a:ext cx="1187624" cy="5532114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xmlns="" id="{035B1933-1632-4BD9-B403-FC6FBE60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160" y="6237312"/>
            <a:ext cx="5005064" cy="365125"/>
          </a:xfrm>
        </p:spPr>
        <p:txBody>
          <a:bodyPr/>
          <a:lstStyle/>
          <a:p>
            <a:r>
              <a:rPr lang="sk-SK" dirty="0">
                <a:solidFill>
                  <a:srgbClr val="6D9DD1"/>
                </a:solidFill>
              </a:rPr>
              <a:t>Možnosti </a:t>
            </a:r>
            <a:r>
              <a:rPr lang="cs-CZ" dirty="0">
                <a:solidFill>
                  <a:srgbClr val="6D9DD1"/>
                </a:solidFill>
              </a:rPr>
              <a:t>vysílání</a:t>
            </a:r>
            <a:r>
              <a:rPr lang="sk-SK" dirty="0">
                <a:solidFill>
                  <a:srgbClr val="6D9DD1"/>
                </a:solidFill>
              </a:rPr>
              <a:t> </a:t>
            </a:r>
            <a:r>
              <a:rPr lang="cs-CZ" dirty="0">
                <a:solidFill>
                  <a:srgbClr val="6D9DD1"/>
                </a:solidFill>
              </a:rPr>
              <a:t>zaměstnanců</a:t>
            </a:r>
            <a:endParaRPr lang="sk-SK" dirty="0">
              <a:solidFill>
                <a:srgbClr val="6D9DD1"/>
              </a:solidFill>
            </a:endParaRP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xmlns="" id="{71EB370B-D15C-43AE-912C-EC298D39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5536" y="6237312"/>
            <a:ext cx="792088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bg1"/>
                </a:solidFill>
              </a:rPr>
              <a:pPr/>
              <a:t>9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D784CC4-90E8-462C-B7C3-09539C340A5C}"/>
              </a:ext>
            </a:extLst>
          </p:cNvPr>
          <p:cNvSpPr/>
          <p:nvPr/>
        </p:nvSpPr>
        <p:spPr>
          <a:xfrm>
            <a:off x="0" y="-1"/>
            <a:ext cx="1187624" cy="662943"/>
          </a:xfrm>
          <a:prstGeom prst="rect">
            <a:avLst/>
          </a:prstGeom>
          <a:solidFill>
            <a:srgbClr val="005C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AC3F437-D753-4488-9011-FDB2763E1664}"/>
              </a:ext>
            </a:extLst>
          </p:cNvPr>
          <p:cNvSpPr txBox="1"/>
          <p:nvPr/>
        </p:nvSpPr>
        <p:spPr>
          <a:xfrm>
            <a:off x="1187624" y="662942"/>
            <a:ext cx="756037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cs-CZ" b="1" dirty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KDE SE PLATÍ SOCIÁLNÍ A ZDRAVOTNÍ POJIŠTĚNÍ?</a:t>
            </a:r>
            <a:endParaRPr lang="sk-SK" b="1" dirty="0">
              <a:latin typeface="Arial" pitchFamily="34" charset="0"/>
              <a:cs typeface="Arial" pitchFamily="34" charset="0"/>
            </a:endParaRPr>
          </a:p>
          <a:p>
            <a:pPr marL="360363">
              <a:spcAft>
                <a:spcPts val="600"/>
              </a:spcAft>
              <a:buClr>
                <a:schemeClr val="tx1"/>
              </a:buClr>
            </a:pPr>
            <a:r>
              <a:rPr lang="cs-CZ" altLang="cs-CZ" sz="1600" b="1" spc="-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Nařízení ES č. 883/2004 a č. 987/2009 – koordinační pravidla</a:t>
            </a:r>
            <a:endParaRPr lang="sk-SK" sz="1400" b="1" spc="-4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Pojištění pouze v jedné zemi – místo výkonu práce, výjimky:</a:t>
            </a:r>
          </a:p>
          <a:p>
            <a:pPr marL="1101725" lvl="2" indent="-285750" algn="just" defTabSz="457200">
              <a:lnSpc>
                <a:spcPct val="9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Vyslání do 24 měsíců – automatický nárok;</a:t>
            </a:r>
          </a:p>
          <a:p>
            <a:pPr marL="1101725" lvl="2" indent="-285750" algn="just" defTabSz="457200">
              <a:lnSpc>
                <a:spcPct val="9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Souběh – bydliště + podstatná činnost (min. </a:t>
            </a:r>
            <a:r>
              <a:rPr lang="en-US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% pracovního času a/nebo odměny);</a:t>
            </a:r>
          </a:p>
          <a:p>
            <a:pPr marL="1101725" lvl="2" indent="-285750" algn="just" defTabSz="457200">
              <a:lnSpc>
                <a:spcPct val="9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Individuální výjimka na základě žádosti – zdlouhavý proces.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Odvody ze všech příjmů (výkon funkce, zaměstnání, OSVČ) pouze ve státě, do jehož systému SP a ZP zaměstnanec přísluší.</a:t>
            </a: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Žádost o vystavení formuláře A1, n</a:t>
            </a:r>
            <a:r>
              <a:rPr lang="cs-CZ" alt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árok na plnou zdravotní péči v zemi příslušnosti, nezbytnou péči v druhé zemi (EHIC).</a:t>
            </a:r>
            <a:endParaRPr lang="cs-CZ" sz="16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44525" lvl="1" indent="-285750" algn="just" defTabSz="45720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5600" algn="l"/>
                <a:tab pos="358775" algn="l"/>
              </a:tabLst>
              <a:defRPr/>
            </a:pPr>
            <a:r>
              <a:rPr lang="cs-CZ" sz="1600" spc="-4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Možnost žádat o formulář S1 – plná zdravotní péče i v další zemi (bydliště).</a:t>
            </a:r>
          </a:p>
          <a:p>
            <a:pPr marL="646113" indent="-28575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1400" spc="-4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5561E6F2-6C5A-466F-8111-4E607C114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64753" y="6326314"/>
            <a:ext cx="1583246" cy="1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47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Accace Colors">
      <a:dk1>
        <a:srgbClr val="005CA9"/>
      </a:dk1>
      <a:lt1>
        <a:srgbClr val="FFFFFF"/>
      </a:lt1>
      <a:dk2>
        <a:srgbClr val="000000"/>
      </a:dk2>
      <a:lt2>
        <a:srgbClr val="ECECEC"/>
      </a:lt2>
      <a:accent1>
        <a:srgbClr val="F4793B"/>
      </a:accent1>
      <a:accent2>
        <a:srgbClr val="333333"/>
      </a:accent2>
      <a:accent3>
        <a:srgbClr val="DADADA"/>
      </a:accent3>
      <a:accent4>
        <a:srgbClr val="F9F8F8"/>
      </a:accent4>
      <a:accent5>
        <a:srgbClr val="8CA5D6"/>
      </a:accent5>
      <a:accent6>
        <a:srgbClr val="D3DAF0"/>
      </a:accent6>
      <a:hlink>
        <a:srgbClr val="005CA9"/>
      </a:hlink>
      <a:folHlink>
        <a:srgbClr val="F4793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</TotalTime>
  <Words>1963</Words>
  <Application>Microsoft Office PowerPoint</Application>
  <PresentationFormat>Předvádění na obrazovce (4:3)</PresentationFormat>
  <Paragraphs>476</Paragraphs>
  <Slides>36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Wingdings</vt:lpstr>
      <vt:lpstr>Motiv sady Office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Veronika.Kovacsova@accace.com</dc:creator>
  <cp:lastModifiedBy>Kateřina Čumpelová</cp:lastModifiedBy>
  <cp:revision>827</cp:revision>
  <cp:lastPrinted>2019-09-18T05:50:30Z</cp:lastPrinted>
  <dcterms:created xsi:type="dcterms:W3CDTF">2015-10-07T18:19:02Z</dcterms:created>
  <dcterms:modified xsi:type="dcterms:W3CDTF">2019-10-21T13:49:51Z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ynDocOpportunityDesc">
    <vt:lpwstr>
    </vt:lpwstr>
  </property>
  <property fmtid="{D5CDD505-2E9C-101B-9397-08002B2CF9AE}" pid="3" name="eSynDocOpportunityID">
    <vt:lpwstr>
    </vt:lpwstr>
  </property>
  <property fmtid="{D5CDD505-2E9C-101B-9397-08002B2CF9AE}" pid="4" name="eSynDocAttachmentID">
    <vt:lpwstr>{5bfef180-0c50-4142-8380-2486086351d7}</vt:lpwstr>
  </property>
  <property fmtid="{D5CDD505-2E9C-101B-9397-08002B2CF9AE}" pid="5" name="eSynDocContactDesc">
    <vt:lpwstr>
    </vt:lpwstr>
  </property>
  <property fmtid="{D5CDD505-2E9C-101B-9397-08002B2CF9AE}" pid="6" name="eSynDocAccountDesc">
    <vt:lpwstr>Accace Management s.r.o.</vt:lpwstr>
  </property>
  <property fmtid="{D5CDD505-2E9C-101B-9397-08002B2CF9AE}" pid="7" name="eSynDocProjectDesc">
    <vt:lpwstr>
    </vt:lpwstr>
  </property>
  <property fmtid="{D5CDD505-2E9C-101B-9397-08002B2CF9AE}" pid="8" name="eSynDocTransactionDesc">
    <vt:lpwstr>
    </vt:lpwstr>
  </property>
  <property fmtid="{D5CDD505-2E9C-101B-9397-08002B2CF9AE}" pid="9" name="eSynDocSerialDesc">
    <vt:lpwstr>
    </vt:lpwstr>
  </property>
  <property fmtid="{D5CDD505-2E9C-101B-9397-08002B2CF9AE}" pid="10" name="eSynDocItemDesc">
    <vt:lpwstr>
    </vt:lpwstr>
  </property>
  <property fmtid="{D5CDD505-2E9C-101B-9397-08002B2CF9AE}" pid="11" name="eSynDocResourceDesc">
    <vt:lpwstr>
    </vt:lpwstr>
  </property>
  <property fmtid="{D5CDD505-2E9C-101B-9397-08002B2CF9AE}" pid="12" name="eSynTransactionEntryKey">
    <vt:lpwstr>
    </vt:lpwstr>
  </property>
  <property fmtid="{D5CDD505-2E9C-101B-9397-08002B2CF9AE}" pid="13" name="eSynDocVersionStartDate">
    <vt:lpwstr>
    </vt:lpwstr>
  </property>
  <property fmtid="{D5CDD505-2E9C-101B-9397-08002B2CF9AE}" pid="14" name="eSynDocVersion">
    <vt:lpwstr>
    </vt:lpwstr>
  </property>
  <property fmtid="{D5CDD505-2E9C-101B-9397-08002B2CF9AE}" pid="15" name="eSynDocAttachFileName">
    <vt:lpwstr>Accace_Presentation_Template_CZ.pptx</vt:lpwstr>
  </property>
  <property fmtid="{D5CDD505-2E9C-101B-9397-08002B2CF9AE}" pid="16" name="eSynDocSummary">
    <vt:lpwstr>
    </vt:lpwstr>
  </property>
  <property fmtid="{D5CDD505-2E9C-101B-9397-08002B2CF9AE}" pid="17" name="eSynDocPublish">
    <vt:lpwstr>0</vt:lpwstr>
  </property>
  <property fmtid="{D5CDD505-2E9C-101B-9397-08002B2CF9AE}" pid="18" name="eSynDocTypeID">
    <vt:lpwstr>701</vt:lpwstr>
  </property>
  <property fmtid="{D5CDD505-2E9C-101B-9397-08002B2CF9AE}" pid="19" name="eSynDocSerialNumber">
    <vt:lpwstr>
    </vt:lpwstr>
  </property>
  <property fmtid="{D5CDD505-2E9C-101B-9397-08002B2CF9AE}" pid="20" name="eSynDocSubject">
    <vt:lpwstr>PowerPoint Presentation_Template (internal external purposes).</vt:lpwstr>
  </property>
  <property fmtid="{D5CDD505-2E9C-101B-9397-08002B2CF9AE}" pid="21" name="eSynDocItem">
    <vt:lpwstr>
    </vt:lpwstr>
  </property>
  <property fmtid="{D5CDD505-2E9C-101B-9397-08002B2CF9AE}" pid="22" name="eSynDocAcctContact">
    <vt:lpwstr>
    </vt:lpwstr>
  </property>
  <property fmtid="{D5CDD505-2E9C-101B-9397-08002B2CF9AE}" pid="23" name="eSynDocContactID">
    <vt:lpwstr>
    </vt:lpwstr>
  </property>
  <property fmtid="{D5CDD505-2E9C-101B-9397-08002B2CF9AE}" pid="24" name="eSynDocAccount">
    <vt:lpwstr>16005</vt:lpwstr>
  </property>
  <property fmtid="{D5CDD505-2E9C-101B-9397-08002B2CF9AE}" pid="25" name="eSynDocResource">
    <vt:lpwstr>
    </vt:lpwstr>
  </property>
  <property fmtid="{D5CDD505-2E9C-101B-9397-08002B2CF9AE}" pid="26" name="eSynDocProjectNr">
    <vt:lpwstr>
    </vt:lpwstr>
  </property>
  <property fmtid="{D5CDD505-2E9C-101B-9397-08002B2CF9AE}" pid="27" name="eSynDocSecurity">
    <vt:lpwstr>10</vt:lpwstr>
  </property>
  <property fmtid="{D5CDD505-2E9C-101B-9397-08002B2CF9AE}" pid="28" name="eSynDocAssortment">
    <vt:lpwstr>
    </vt:lpwstr>
  </property>
  <property fmtid="{D5CDD505-2E9C-101B-9397-08002B2CF9AE}" pid="29" name="eSynDocLanguageCode">
    <vt:lpwstr>
    </vt:lpwstr>
  </property>
  <property fmtid="{D5CDD505-2E9C-101B-9397-08002B2CF9AE}" pid="30" name="eSynDocDivisionDesc">
    <vt:lpwstr>Accace Management s.r.o.</vt:lpwstr>
  </property>
  <property fmtid="{D5CDD505-2E9C-101B-9397-08002B2CF9AE}" pid="31" name="eSynDocDivision">
    <vt:lpwstr>016</vt:lpwstr>
  </property>
  <property fmtid="{D5CDD505-2E9C-101B-9397-08002B2CF9AE}" pid="32" name="eSynDocParentDocument">
    <vt:lpwstr>
    </vt:lpwstr>
  </property>
  <property fmtid="{D5CDD505-2E9C-101B-9397-08002B2CF9AE}" pid="33" name="eSynDocSubCategory">
    <vt:lpwstr>Corporate identity</vt:lpwstr>
  </property>
  <property fmtid="{D5CDD505-2E9C-101B-9397-08002B2CF9AE}" pid="34" name="eSynDocCategoryID">
    <vt:lpwstr>Corporate identity</vt:lpwstr>
  </property>
  <property fmtid="{D5CDD505-2E9C-101B-9397-08002B2CF9AE}" pid="35" name="eSynDocGroupDesc">
    <vt:lpwstr>26 Marketing</vt:lpwstr>
  </property>
  <property fmtid="{D5CDD505-2E9C-101B-9397-08002B2CF9AE}" pid="36" name="eSynDocGroupID">
    <vt:lpwstr>29</vt:lpwstr>
  </property>
  <property fmtid="{D5CDD505-2E9C-101B-9397-08002B2CF9AE}" pid="37" name="eSynDocHID">
    <vt:lpwstr>194725</vt:lpwstr>
  </property>
  <property fmtid="{D5CDD505-2E9C-101B-9397-08002B2CF9AE}" pid="38" name="eSynCleanUp02/03/2016 08:48:36">
    <vt:i4>1</vt:i4>
  </property>
  <property fmtid="{D5CDD505-2E9C-101B-9397-08002B2CF9AE}" pid="39" name="eSynCleanUp01/05/2017 13:33:23">
    <vt:i4>1</vt:i4>
  </property>
  <property fmtid="{D5CDD505-2E9C-101B-9397-08002B2CF9AE}" pid="40" name="eSynCleanUp08/21/2017 09:31:18">
    <vt:i4>1</vt:i4>
  </property>
  <property fmtid="{D5CDD505-2E9C-101B-9397-08002B2CF9AE}" pid="41" name="eSynCleanUp09/05/2017 09:37:07">
    <vt:i4>1</vt:i4>
  </property>
  <property fmtid="{D5CDD505-2E9C-101B-9397-08002B2CF9AE}" pid="42" name="eSynCleanUp09/09/2019 08:32:10">
    <vt:i4>1</vt:i4>
  </property>
</Properties>
</file>