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50" r:id="rId3"/>
    <p:sldId id="359" r:id="rId4"/>
    <p:sldId id="361" r:id="rId5"/>
    <p:sldId id="366" r:id="rId6"/>
    <p:sldId id="353" r:id="rId7"/>
    <p:sldId id="344" r:id="rId8"/>
    <p:sldId id="345" r:id="rId9"/>
    <p:sldId id="367" r:id="rId10"/>
    <p:sldId id="368" r:id="rId11"/>
    <p:sldId id="369" r:id="rId12"/>
    <p:sldId id="370" r:id="rId13"/>
    <p:sldId id="35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B26E16-6835-49F5-8788-B2AF56518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EEF642F-68E6-4FFD-9651-703AEC5BA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1CCE943-C17B-4233-939B-228F963C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893F-1B3E-4042-98C9-E28802AE4C0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2416EA2-1AA1-489C-B799-0AB3CC88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C48B27A-4307-4504-8A3D-A8515893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B1A8-7CB1-4852-9A71-D13B24306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50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66A0A9-F050-4253-A72B-5A5E9D81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04B2E397-4A98-494B-9CA8-C49E14D88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1418802-54C9-4905-B555-4C9F48B7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893F-1B3E-4042-98C9-E28802AE4C0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DA1AE88-739E-438A-BD95-D58DA003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F9CFE71-486C-4DCD-9F88-5ED51831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B1A8-7CB1-4852-9A71-D13B24306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80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E5CD64A9-F9D9-4A62-923A-6700271D7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B4C104A-F670-4779-810B-6C6DBDD28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FD3135C-2128-4744-ACB1-11FE1690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893F-1B3E-4042-98C9-E28802AE4C0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3017DA3-1760-4A4C-B659-1A4B529E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8B565F9-ED96-400C-AF2D-D49C82C3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B1A8-7CB1-4852-9A71-D13B24306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3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8A2F5B-5AC9-4A27-97F4-E6822F89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2C21979-200C-4952-83A6-A4DC02820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897FE36-3066-424D-97F9-DB97F25B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893F-1B3E-4042-98C9-E28802AE4C0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03AC6C5-FB64-4B41-ADEF-D28F4B86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BBE5582-94B9-42B4-B50A-77604A7B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B1A8-7CB1-4852-9A71-D13B24306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03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ECE3F8-D789-47C4-A5DD-74067783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D21CB79-CED7-4D53-A8B7-B4210314A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167082A-4DA1-41B7-AD57-4281F3E3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893F-1B3E-4042-98C9-E28802AE4C0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A38267F-EABC-465B-AC01-D8767858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3BA2D0F-490B-40E1-98F0-F1602EE2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B1A8-7CB1-4852-9A71-D13B24306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05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14B2DB-C771-427B-A11A-F9E487C0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BB74ED6-63E2-480E-8F01-EC48158B5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096F96B-8A32-40B1-8657-25575C94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6295A48-13E8-45CD-BF63-4ABC8C00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893F-1B3E-4042-98C9-E28802AE4C0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A397C05-A43C-42C1-9450-19066657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C571EE8-1CAF-4A8E-BC91-5210A96F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B1A8-7CB1-4852-9A71-D13B24306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30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A4CCAA-F6AC-49BA-817E-70643CD0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C6D5F9B-46A2-41E9-B08D-8CE8E7115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59C21AA-93A5-4EDD-8D85-4B4B26746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32D8A508-F37E-4F60-ADF8-962C2198B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3B62D9A2-9DED-4B82-9463-880A76C2A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797AA9EB-C7CC-4E3C-9CA6-BF0586AE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893F-1B3E-4042-98C9-E28802AE4C0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0CE7477-C0EC-47F4-93AE-EB837C005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C61025A0-A640-4B38-B6F0-5C2D7B9E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B1A8-7CB1-4852-9A71-D13B24306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32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D45EE3-4B36-40DF-9BE9-88237146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D6E5E0CC-732C-4342-B45B-469599F7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893F-1B3E-4042-98C9-E28802AE4C0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6E25337-6A1E-49BF-AA59-430F48CF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E4A3BA19-E13E-4519-BA0A-CF88B7D5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B1A8-7CB1-4852-9A71-D13B24306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75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B4F2D07E-2A38-4CBF-916B-EE664F61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893F-1B3E-4042-98C9-E28802AE4C0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3C796D33-54EA-42A1-9274-89DECF68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6358E1F9-4349-463A-A4F6-25D2697D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B1A8-7CB1-4852-9A71-D13B24306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02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CBB9FF-EE13-4FB1-B415-B0BDA59C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2AFA18E-4EA8-403A-910B-6DCBC804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39408B2E-ABFE-4D11-830D-E4EF2604C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2AD3FFB-B30C-49FA-8EDF-09EF52FE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893F-1B3E-4042-98C9-E28802AE4C0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470891B-74DD-4426-9575-74CC3B23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9ED26E8-A078-4F8A-AB97-D05E6E7D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B1A8-7CB1-4852-9A71-D13B24306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08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D48D37-2E81-495D-8033-2A2B3317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3B7F142-D0DE-4E2C-B243-50796958F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18BFE8F2-21A1-4F94-9B93-540EA7C32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4903316-2831-42D4-8742-762D9403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893F-1B3E-4042-98C9-E28802AE4C0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6526A7B-A85D-4D59-88B9-C31A7AD3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AC1E8F3-DF37-4AAE-99D7-34D26607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B1A8-7CB1-4852-9A71-D13B24306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95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E3AF9D1D-BA17-4C84-9347-72D91801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2462EAC-8E80-468B-8B46-F8DECEC7C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0D446C5-15D4-4CE6-9CF5-31B23E95F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1893F-1B3E-4042-98C9-E28802AE4C0E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AC27B3E-3D3E-4EEB-B228-C29B46BD4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0B916F0-F69F-45FC-A77D-90724E03A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8B1A8-7CB1-4852-9A71-D13B24306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2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g"/><Relationship Id="rId7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D863881C-2148-4023-8020-BE0F4DABF84F}"/>
              </a:ext>
            </a:extLst>
          </p:cNvPr>
          <p:cNvSpPr txBox="1"/>
          <p:nvPr/>
        </p:nvSpPr>
        <p:spPr>
          <a:xfrm>
            <a:off x="5544189" y="3375259"/>
            <a:ext cx="5847689" cy="18287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11100" b="1" dirty="0">
                <a:ea typeface="+mj-ea"/>
                <a:cs typeface="+mj-cs"/>
              </a:rPr>
              <a:t>JSOU TÁTOVÉ NA OBTÍŽ NEBO VELKÝM PŘÍNOSEM?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0C526D66-3621-4347-B1EF-342CBF4D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83466"/>
            <a:ext cx="5393770" cy="6374535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0193166D-DDF1-4F9A-A786-A7AEF537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7373"/>
            <a:ext cx="5229863" cy="6210629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E4EE7214-AC05-465E-A501-65AA04EF5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98355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47EEB56F-B55B-49A7-8437-2ECAFE7C5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5833729" y="483466"/>
            <a:ext cx="3280627" cy="88167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E9AB0AF-AC13-40F9-96A0-B3E39C9AA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56" t="10551" r="-1" b="5277"/>
          <a:stretch/>
        </p:blipFill>
        <p:spPr>
          <a:xfrm>
            <a:off x="-369880" y="1238250"/>
            <a:ext cx="5550547" cy="5458530"/>
          </a:xfrm>
          <a:prstGeom prst="ellipse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ADFCB590-305D-4A63-9BCA-D0A560F63F0D}"/>
              </a:ext>
            </a:extLst>
          </p:cNvPr>
          <p:cNvSpPr txBox="1"/>
          <p:nvPr/>
        </p:nvSpPr>
        <p:spPr>
          <a:xfrm>
            <a:off x="9114356" y="5974080"/>
            <a:ext cx="290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HR </a:t>
            </a:r>
            <a:r>
              <a:rPr lang="cs-CZ" dirty="0" err="1"/>
              <a:t>Days</a:t>
            </a:r>
            <a:r>
              <a:rPr lang="cs-CZ" dirty="0"/>
              <a:t>, 23.10.2019</a:t>
            </a:r>
          </a:p>
        </p:txBody>
      </p:sp>
    </p:spTree>
    <p:extLst>
      <p:ext uri="{BB962C8B-B14F-4D97-AF65-F5344CB8AC3E}">
        <p14:creationId xmlns:p14="http://schemas.microsoft.com/office/powerpoint/2010/main" val="212561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03A76A-8B56-44D7-93D0-0DAC72FD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868" y="5390015"/>
            <a:ext cx="731426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Co s tím může zaměstnavatel dělat?</a:t>
            </a:r>
            <a:endParaRPr lang="en-US" sz="3600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66B7A53-EC10-4266-BEF4-4728CA90C2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9952540" y="6207629"/>
            <a:ext cx="2124076" cy="570849"/>
          </a:xfrm>
          <a:prstGeom prst="rect">
            <a:avLst/>
          </a:prstGeom>
        </p:spPr>
      </p:pic>
      <p:pic>
        <p:nvPicPr>
          <p:cNvPr id="6" name="Obrázek 5" descr="Obsah obrázku budova, okno, kreslení&#10;&#10;Popis byl vytvořen automaticky">
            <a:extLst>
              <a:ext uri="{FF2B5EF4-FFF2-40B4-BE49-F238E27FC236}">
                <a16:creationId xmlns:a16="http://schemas.microsoft.com/office/drawing/2014/main" xmlns="" id="{6C0F1217-486C-42FA-867B-DE9C6DB3F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1" y="1"/>
            <a:ext cx="4381500" cy="5163815"/>
          </a:xfrm>
          <a:prstGeom prst="rect">
            <a:avLst/>
          </a:prstGeom>
        </p:spPr>
      </p:pic>
      <p:pic>
        <p:nvPicPr>
          <p:cNvPr id="8" name="Obrázek 7" descr="Obsah obrázku interiér, osoba, stůl, vsedě&#10;&#10;Popis byl vytvořen automaticky">
            <a:extLst>
              <a:ext uri="{FF2B5EF4-FFF2-40B4-BE49-F238E27FC236}">
                <a16:creationId xmlns:a16="http://schemas.microsoft.com/office/drawing/2014/main" xmlns="" id="{970F7F3B-7786-4989-8724-DE9E2F822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r="5043"/>
          <a:stretch/>
        </p:blipFill>
        <p:spPr>
          <a:xfrm>
            <a:off x="15239" y="2808636"/>
            <a:ext cx="4030981" cy="2367018"/>
          </a:xfrm>
          <a:prstGeom prst="rect">
            <a:avLst/>
          </a:prstGeom>
        </p:spPr>
      </p:pic>
      <p:pic>
        <p:nvPicPr>
          <p:cNvPr id="11" name="Obrázek 10" descr="Obsah obrázku osoba, muž, stůl, žena&#10;&#10;Popis byl vytvořen automaticky">
            <a:extLst>
              <a:ext uri="{FF2B5EF4-FFF2-40B4-BE49-F238E27FC236}">
                <a16:creationId xmlns:a16="http://schemas.microsoft.com/office/drawing/2014/main" xmlns="" id="{6ED62853-04FB-4B0A-85B1-541A22979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0500" cy="2800350"/>
          </a:xfrm>
          <a:prstGeom prst="rect">
            <a:avLst/>
          </a:prstGeom>
        </p:spPr>
      </p:pic>
      <p:pic>
        <p:nvPicPr>
          <p:cNvPr id="19" name="Obrázek 18" descr="Obsah obrázku podepsat, exteriér, text, silnice&#10;&#10;Popis byl vytvořen automaticky">
            <a:extLst>
              <a:ext uri="{FF2B5EF4-FFF2-40B4-BE49-F238E27FC236}">
                <a16:creationId xmlns:a16="http://schemas.microsoft.com/office/drawing/2014/main" xmlns="" id="{293A35AF-809F-4464-BE64-4A1450AFC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21" y="2800351"/>
            <a:ext cx="3764280" cy="2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03A76A-8B56-44D7-93D0-0DAC72FD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co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tím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zaměstnavatel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může získat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18" name="Obrázek 17" descr="Obsah obrázku osoba, stůl, interiér, žena&#10;&#10;Popis byl vytvořen automaticky">
            <a:extLst>
              <a:ext uri="{FF2B5EF4-FFF2-40B4-BE49-F238E27FC236}">
                <a16:creationId xmlns:a16="http://schemas.microsoft.com/office/drawing/2014/main" xmlns="" id="{2FD45A08-C9A2-49B2-B18F-F186AD8AE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4219" b="-4"/>
          <a:stretch/>
        </p:blipFill>
        <p:spPr>
          <a:xfrm>
            <a:off x="3981070" y="255031"/>
            <a:ext cx="4151681" cy="2985818"/>
          </a:xfrm>
          <a:prstGeom prst="rect">
            <a:avLst/>
          </a:prstGeom>
        </p:spPr>
      </p:pic>
      <p:pic>
        <p:nvPicPr>
          <p:cNvPr id="21" name="Obrázek 20" descr="Obsah obrázku osoba, žena, vsedě, pózování&#10;&#10;Popis byl vytvořen automaticky">
            <a:extLst>
              <a:ext uri="{FF2B5EF4-FFF2-40B4-BE49-F238E27FC236}">
                <a16:creationId xmlns:a16="http://schemas.microsoft.com/office/drawing/2014/main" xmlns="" id="{55355C26-E03C-41CC-A9AA-E343B72134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r="16405" b="1"/>
          <a:stretch/>
        </p:blipFill>
        <p:spPr>
          <a:xfrm>
            <a:off x="8260596" y="255031"/>
            <a:ext cx="3539976" cy="2985818"/>
          </a:xfrm>
          <a:prstGeom prst="rect">
            <a:avLst/>
          </a:prstGeom>
        </p:spPr>
      </p:pic>
      <p:pic>
        <p:nvPicPr>
          <p:cNvPr id="13" name="Obrázek 12" descr="Obsah obrázku košile, muž, nošení, jídlo&#10;&#10;Popis byl vytvořen automaticky">
            <a:extLst>
              <a:ext uri="{FF2B5EF4-FFF2-40B4-BE49-F238E27FC236}">
                <a16:creationId xmlns:a16="http://schemas.microsoft.com/office/drawing/2014/main" xmlns="" id="{922F1EED-1EC8-471B-B45F-4D17E28CBF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r="9172" b="-2"/>
          <a:stretch/>
        </p:blipFill>
        <p:spPr>
          <a:xfrm>
            <a:off x="317635" y="255031"/>
            <a:ext cx="3535590" cy="2985818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 descr="Obsah obrázku text, podepsat, žena, držení&#10;&#10;Popis byl vytvořen automaticky">
            <a:extLst>
              <a:ext uri="{FF2B5EF4-FFF2-40B4-BE49-F238E27FC236}">
                <a16:creationId xmlns:a16="http://schemas.microsoft.com/office/drawing/2014/main" xmlns="" id="{5E66AA81-46D1-4A1F-9B1D-82B60C64A6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" r="-1" b="62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66B7A53-EC10-4266-BEF4-4728CA90C2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9952540" y="6207629"/>
            <a:ext cx="2124076" cy="5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soba, exteriér, muž, voda&#10;&#10;Popis byl vytvořen automaticky">
            <a:extLst>
              <a:ext uri="{FF2B5EF4-FFF2-40B4-BE49-F238E27FC236}">
                <a16:creationId xmlns:a16="http://schemas.microsoft.com/office/drawing/2014/main" xmlns="" id="{525D7958-7B2B-404D-BBEE-2ADF98D07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03A76A-8B56-44D7-93D0-0DAC72FD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Rozhodnutí je na vás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!!!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66B7A53-EC10-4266-BEF4-4728CA90C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9952540" y="6207629"/>
            <a:ext cx="2124076" cy="5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D863881C-2148-4023-8020-BE0F4DABF84F}"/>
              </a:ext>
            </a:extLst>
          </p:cNvPr>
          <p:cNvSpPr txBox="1"/>
          <p:nvPr/>
        </p:nvSpPr>
        <p:spPr>
          <a:xfrm>
            <a:off x="5544189" y="3087672"/>
            <a:ext cx="5847689" cy="37703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10000" b="1" dirty="0">
                <a:latin typeface="+mj-lt"/>
                <a:ea typeface="+mj-ea"/>
                <a:cs typeface="+mj-cs"/>
              </a:rPr>
              <a:t>Děkuji</a:t>
            </a:r>
            <a:endParaRPr lang="en-US" sz="10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cs-CZ" sz="45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5700" dirty="0">
                <a:latin typeface="+mj-lt"/>
                <a:ea typeface="+mj-ea"/>
                <a:cs typeface="+mj-cs"/>
              </a:rPr>
              <a:t>David Škrobánek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cs-CZ" sz="51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200" dirty="0">
                <a:latin typeface="+mj-lt"/>
                <a:ea typeface="+mj-ea"/>
                <a:cs typeface="+mj-cs"/>
              </a:rPr>
              <a:t>www.dobrytata.cz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200" dirty="0">
                <a:latin typeface="+mj-lt"/>
                <a:ea typeface="+mj-ea"/>
                <a:cs typeface="+mj-cs"/>
              </a:rPr>
              <a:t>www.davidskrobanek.cz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0C526D66-3621-4347-B1EF-342CBF4D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83466"/>
            <a:ext cx="5393770" cy="6374535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0193166D-DDF1-4F9A-A786-A7AEF537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7373"/>
            <a:ext cx="5229863" cy="6210629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E4EE7214-AC05-465E-A501-65AA04EF5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98355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47EEB56F-B55B-49A7-8437-2ECAFE7C5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5833729" y="483466"/>
            <a:ext cx="3280627" cy="881674"/>
          </a:xfrm>
          <a:prstGeom prst="rect">
            <a:avLst/>
          </a:prstGeom>
        </p:spPr>
      </p:pic>
      <p:pic>
        <p:nvPicPr>
          <p:cNvPr id="11" name="Obrázek 10" descr="Obsah obrázku strom, exteriér&#10;&#10;Popis se vygeneroval automaticky.">
            <a:extLst>
              <a:ext uri="{FF2B5EF4-FFF2-40B4-BE49-F238E27FC236}">
                <a16:creationId xmlns:a16="http://schemas.microsoft.com/office/drawing/2014/main" xmlns="" id="{2F0A296A-F823-4CB5-80F8-79A3D4A90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9" b="14099"/>
          <a:stretch/>
        </p:blipFill>
        <p:spPr>
          <a:xfrm>
            <a:off x="-999684" y="794440"/>
            <a:ext cx="6151151" cy="6063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3010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exteriér, voda, plot, osoba&#10;&#10;Popis byl vytvořen automaticky">
            <a:extLst>
              <a:ext uri="{FF2B5EF4-FFF2-40B4-BE49-F238E27FC236}">
                <a16:creationId xmlns:a16="http://schemas.microsoft.com/office/drawing/2014/main" xmlns="" id="{DFADCB36-4B74-48FB-8234-7C528D534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r="49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D7D9F35A-0D34-4127-A7EF-17BC147890DD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ůj příběh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ek 27" descr="Obsah obrázku nůž&#10;&#10;Popis byl vytvořen automaticky">
            <a:extLst>
              <a:ext uri="{FF2B5EF4-FFF2-40B4-BE49-F238E27FC236}">
                <a16:creationId xmlns:a16="http://schemas.microsoft.com/office/drawing/2014/main" xmlns="" id="{3A685933-6CBA-4308-B4BA-FC9390866A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9952540" y="6207629"/>
            <a:ext cx="2124076" cy="5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4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tabule, nošení, mladý&#10;&#10;Popis byl vytvořen automaticky">
            <a:extLst>
              <a:ext uri="{FF2B5EF4-FFF2-40B4-BE49-F238E27FC236}">
                <a16:creationId xmlns:a16="http://schemas.microsoft.com/office/drawing/2014/main" xmlns="" id="{78F2FD44-0060-4C09-ADE6-D1B1D4555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3"/>
            <a:ext cx="12192000" cy="6866583"/>
          </a:xfrm>
          <a:prstGeom prst="rect">
            <a:avLst/>
          </a:prstGeom>
        </p:spPr>
      </p:pic>
      <p:sp>
        <p:nvSpPr>
          <p:cNvPr id="73" name="Rectangle 66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D7D9F35A-0D34-4127-A7EF-17BC147890DD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Kvíz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4" name="Straight Connector 68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0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ek 27">
            <a:extLst>
              <a:ext uri="{FF2B5EF4-FFF2-40B4-BE49-F238E27FC236}">
                <a16:creationId xmlns:a16="http://schemas.microsoft.com/office/drawing/2014/main" xmlns="" id="{3A685933-6CBA-4308-B4BA-FC9390866A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9952540" y="6207629"/>
            <a:ext cx="2124076" cy="5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1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2FF3749-E29E-4CB9-94DC-66E0E58D8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r="21918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xmlns="" id="{3A685933-6CBA-4308-B4BA-FC9390866A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9845536" y="6057221"/>
            <a:ext cx="2124076" cy="570849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xmlns="" id="{B8E50366-5340-4945-988F-1B293775786B}"/>
              </a:ext>
            </a:extLst>
          </p:cNvPr>
          <p:cNvSpPr txBox="1">
            <a:spLocks/>
          </p:cNvSpPr>
          <p:nvPr/>
        </p:nvSpPr>
        <p:spPr>
          <a:xfrm>
            <a:off x="0" y="409618"/>
            <a:ext cx="10515600" cy="2866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9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Kolik % tátů by zůstalo na rodičovské dovolené, </a:t>
            </a:r>
          </a:p>
          <a:p>
            <a:r>
              <a:rPr lang="cs-CZ" sz="29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kdyby měli tu možnost? </a:t>
            </a:r>
            <a:r>
              <a:rPr lang="cs-CZ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</a:t>
            </a:r>
          </a:p>
          <a:p>
            <a:r>
              <a:rPr lang="cs-CZ" sz="9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42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br>
              <a:rPr lang="cs-CZ" sz="1800" dirty="0">
                <a:solidFill>
                  <a:schemeClr val="bg1"/>
                </a:solidFill>
              </a:rPr>
            </a:br>
            <a:endParaRPr lang="cs-CZ" sz="1800" dirty="0">
              <a:solidFill>
                <a:schemeClr val="bg1"/>
              </a:solidFill>
            </a:endParaRPr>
          </a:p>
          <a:p>
            <a:r>
              <a:rPr lang="cs-CZ" sz="29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Kolik % by to alespoň zvažovalo? </a:t>
            </a:r>
            <a:endParaRPr lang="cs-CZ" sz="9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xmlns="" id="{6B362AA1-8A46-443D-A9CB-8773BAD2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65526"/>
            <a:ext cx="10515600" cy="2378823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Kolik % tátů by využilo možnost flexibility a 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nadpracování si času za možnost být se svými dětmi?</a:t>
            </a:r>
          </a:p>
          <a:p>
            <a:pPr marL="0" indent="0" algn="ctr">
              <a:buNone/>
            </a:pPr>
            <a:r>
              <a:rPr lang="cs-CZ" sz="9600" b="1" dirty="0">
                <a:solidFill>
                  <a:schemeClr val="bg1"/>
                </a:solidFill>
              </a:rPr>
              <a:t>90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DD812D96-890F-4BA4-9F21-7E81689F5F12}"/>
              </a:ext>
            </a:extLst>
          </p:cNvPr>
          <p:cNvSpPr txBox="1"/>
          <p:nvPr/>
        </p:nvSpPr>
        <p:spPr>
          <a:xfrm>
            <a:off x="4710546" y="2827468"/>
            <a:ext cx="19119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>
                <a:solidFill>
                  <a:schemeClr val="bg1"/>
                </a:solidFill>
              </a:rPr>
              <a:t>91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8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>
            <a:extLst>
              <a:ext uri="{FF2B5EF4-FFF2-40B4-BE49-F238E27FC236}">
                <a16:creationId xmlns:a16="http://schemas.microsoft.com/office/drawing/2014/main" xmlns="" id="{3A685933-6CBA-4308-B4BA-FC9390866A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9845536" y="6057221"/>
            <a:ext cx="2124076" cy="570849"/>
          </a:xfrm>
          <a:prstGeom prst="rect">
            <a:avLst/>
          </a:prstGeom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xmlns="" id="{6B362AA1-8A46-443D-A9CB-8773BAD2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5761"/>
            <a:ext cx="12192000" cy="70104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</a:rPr>
              <a:t>Kolik % dětí potřebuje pro svůj zdravý vývoj oba rodiče?</a:t>
            </a:r>
          </a:p>
        </p:txBody>
      </p:sp>
      <p:pic>
        <p:nvPicPr>
          <p:cNvPr id="4" name="Obrázek 3" descr="Obsah obrázku jídlo, podepsat&#10;&#10;Popis byl vytvořen automaticky">
            <a:extLst>
              <a:ext uri="{FF2B5EF4-FFF2-40B4-BE49-F238E27FC236}">
                <a16:creationId xmlns:a16="http://schemas.microsoft.com/office/drawing/2014/main" xmlns="" id="{AB24AEBE-6097-473D-9C52-51C30A9AF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 b="10127"/>
          <a:stretch/>
        </p:blipFill>
        <p:spPr>
          <a:xfrm>
            <a:off x="3095625" y="167640"/>
            <a:ext cx="6000750" cy="38404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EAAAA09-F3E9-42D5-AF6C-BE306B575C21}"/>
              </a:ext>
            </a:extLst>
          </p:cNvPr>
          <p:cNvSpPr txBox="1"/>
          <p:nvPr/>
        </p:nvSpPr>
        <p:spPr>
          <a:xfrm>
            <a:off x="3863340" y="4358640"/>
            <a:ext cx="44653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600" b="1" dirty="0">
                <a:solidFill>
                  <a:schemeClr val="bg1"/>
                </a:solidFill>
              </a:rPr>
              <a:t>100</a:t>
            </a:r>
            <a:endParaRPr lang="cs-CZ" sz="105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tojící&#10;&#10;Popis byl vytvořen automaticky">
            <a:extLst>
              <a:ext uri="{FF2B5EF4-FFF2-40B4-BE49-F238E27FC236}">
                <a16:creationId xmlns:a16="http://schemas.microsoft.com/office/drawing/2014/main" xmlns="" id="{59C9341C-B913-4416-A084-636AE53AE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D7D9F35A-0D34-4127-A7EF-17BC147890DD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Kdy je táta důležitý?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ek 27" descr="Obsah obrázku nůž&#10;&#10;Popis byl vytvořen automaticky">
            <a:extLst>
              <a:ext uri="{FF2B5EF4-FFF2-40B4-BE49-F238E27FC236}">
                <a16:creationId xmlns:a16="http://schemas.microsoft.com/office/drawing/2014/main" xmlns="" id="{3A685933-6CBA-4308-B4BA-FC9390866A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9952540" y="6207629"/>
            <a:ext cx="2124076" cy="5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3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Obrázek 25">
            <a:extLst>
              <a:ext uri="{FF2B5EF4-FFF2-40B4-BE49-F238E27FC236}">
                <a16:creationId xmlns:a16="http://schemas.microsoft.com/office/drawing/2014/main" xmlns="" id="{0E1C35DC-04A9-44A4-9EBC-E749FA8F6C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9588682" y="5851738"/>
            <a:ext cx="2124076" cy="57084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05FE50E5-2DFC-4B65-8673-4914DB4D0EDC}"/>
              </a:ext>
            </a:extLst>
          </p:cNvPr>
          <p:cNvSpPr txBox="1"/>
          <p:nvPr/>
        </p:nvSpPr>
        <p:spPr>
          <a:xfrm>
            <a:off x="479242" y="6171409"/>
            <a:ext cx="82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Zdroj: </a:t>
            </a:r>
            <a:r>
              <a:rPr lang="cs-CZ" dirty="0" err="1">
                <a:solidFill>
                  <a:schemeClr val="bg1"/>
                </a:solidFill>
              </a:rPr>
              <a:t>Trapková</a:t>
            </a:r>
            <a:r>
              <a:rPr lang="cs-CZ" dirty="0">
                <a:solidFill>
                  <a:schemeClr val="bg1"/>
                </a:solidFill>
              </a:rPr>
              <a:t>, Chvála: Rodinná terapie psychosomatických poruch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3501CD8A-D699-4A7C-A945-D338604F82F8}"/>
              </a:ext>
            </a:extLst>
          </p:cNvPr>
          <p:cNvSpPr txBox="1"/>
          <p:nvPr/>
        </p:nvSpPr>
        <p:spPr>
          <a:xfrm>
            <a:off x="1376115" y="445456"/>
            <a:ext cx="881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Důležitost rodičů během vývoje dítěte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354D1D29-700D-46E9-9E45-2F3C558AC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8750" r="53985" b="21302"/>
          <a:stretch/>
        </p:blipFill>
        <p:spPr>
          <a:xfrm>
            <a:off x="2021875" y="1155646"/>
            <a:ext cx="3573384" cy="450906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97C1637E-B4E7-4A79-80EA-1D9D59DAD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63" t="30000" r="28155" b="20083"/>
          <a:stretch/>
        </p:blipFill>
        <p:spPr>
          <a:xfrm>
            <a:off x="5784157" y="1174237"/>
            <a:ext cx="3656371" cy="450628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7215E9C0-9DD6-46DE-91DC-958F105F5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63" t="79239" r="28155" b="16672"/>
          <a:stretch/>
        </p:blipFill>
        <p:spPr>
          <a:xfrm>
            <a:off x="5784157" y="5680518"/>
            <a:ext cx="3656371" cy="36933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06757BE6-D593-4357-AAD6-603B58FBD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78953" r="53985" b="16667"/>
          <a:stretch/>
        </p:blipFill>
        <p:spPr>
          <a:xfrm>
            <a:off x="2021875" y="5654044"/>
            <a:ext cx="3573384" cy="39538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43870BFB-D634-4DE1-9B0D-FFCE93716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80525" r="72934" b="16667"/>
          <a:stretch/>
        </p:blipFill>
        <p:spPr>
          <a:xfrm>
            <a:off x="3790039" y="4440147"/>
            <a:ext cx="532146" cy="25346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18D710E7-E5EF-478B-AC08-7FD9F980C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80525" r="72934" b="16667"/>
          <a:stretch/>
        </p:blipFill>
        <p:spPr>
          <a:xfrm>
            <a:off x="7615240" y="4433104"/>
            <a:ext cx="484820" cy="230919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xmlns="" id="{C4E0A1D9-B05F-4B98-B30A-37C273971BC6}"/>
              </a:ext>
            </a:extLst>
          </p:cNvPr>
          <p:cNvSpPr/>
          <p:nvPr/>
        </p:nvSpPr>
        <p:spPr>
          <a:xfrm>
            <a:off x="3502403" y="941515"/>
            <a:ext cx="2124076" cy="513839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xmlns="" id="{597130DD-C55C-4B70-AA28-F17D13E9DF40}"/>
              </a:ext>
            </a:extLst>
          </p:cNvPr>
          <p:cNvSpPr/>
          <p:nvPr/>
        </p:nvSpPr>
        <p:spPr>
          <a:xfrm>
            <a:off x="7312403" y="987235"/>
            <a:ext cx="2124076" cy="513839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4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soba, přenosný počítač, interiér, počítač&#10;&#10;Popis byl vytvořen automaticky">
            <a:extLst>
              <a:ext uri="{FF2B5EF4-FFF2-40B4-BE49-F238E27FC236}">
                <a16:creationId xmlns:a16="http://schemas.microsoft.com/office/drawing/2014/main" xmlns="" id="{7F6C1EAD-63C3-40EB-9FDA-C242DED46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" b="332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03A76A-8B56-44D7-93D0-0DAC72FD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Jaké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jsou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výzvy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pracujících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tátů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66B7A53-EC10-4266-BEF4-4728CA90C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9952540" y="6207629"/>
            <a:ext cx="2124076" cy="5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0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Obsah obrázku muž, stojící, držení, nošení&#10;&#10;Popis byl vytvořen automaticky">
            <a:extLst>
              <a:ext uri="{FF2B5EF4-FFF2-40B4-BE49-F238E27FC236}">
                <a16:creationId xmlns:a16="http://schemas.microsoft.com/office/drawing/2014/main" xmlns="" id="{A7F34347-B6EF-4ABE-86C2-D6B21D15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6" y="2545994"/>
            <a:ext cx="2788066" cy="1805273"/>
          </a:xfrm>
          <a:prstGeom prst="rect">
            <a:avLst/>
          </a:prstGeom>
        </p:spPr>
      </p:pic>
      <p:pic>
        <p:nvPicPr>
          <p:cNvPr id="15" name="Obrázek 14" descr="Obsah obrázku osoba, pózování, fotka, stojící&#10;&#10;Popis byl vytvořen automaticky">
            <a:extLst>
              <a:ext uri="{FF2B5EF4-FFF2-40B4-BE49-F238E27FC236}">
                <a16:creationId xmlns:a16="http://schemas.microsoft.com/office/drawing/2014/main" xmlns="" id="{A02C8EB7-DC01-4637-A752-F8C011150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50" y="2443323"/>
            <a:ext cx="3391899" cy="1907944"/>
          </a:xfrm>
          <a:prstGeom prst="rect">
            <a:avLst/>
          </a:prstGeom>
        </p:spPr>
      </p:pic>
      <p:pic>
        <p:nvPicPr>
          <p:cNvPr id="21" name="Obrázek 20" descr="Obsah obrázku osoba, muž, hledání, vpředu&#10;&#10;Popis byl vytvořen automaticky">
            <a:extLst>
              <a:ext uri="{FF2B5EF4-FFF2-40B4-BE49-F238E27FC236}">
                <a16:creationId xmlns:a16="http://schemas.microsoft.com/office/drawing/2014/main" xmlns="" id="{EF35AA0C-86DF-48F2-A55F-05D99A9D7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60" y="80168"/>
            <a:ext cx="3478568" cy="2033821"/>
          </a:xfrm>
          <a:prstGeom prst="rect">
            <a:avLst/>
          </a:prstGeom>
        </p:spPr>
      </p:pic>
      <p:pic>
        <p:nvPicPr>
          <p:cNvPr id="24" name="Obrázek 23" descr="Obsah obrázku osoba, muž, vsedě, interiér&#10;&#10;Popis byl vytvořen automaticky">
            <a:extLst>
              <a:ext uri="{FF2B5EF4-FFF2-40B4-BE49-F238E27FC236}">
                <a16:creationId xmlns:a16="http://schemas.microsoft.com/office/drawing/2014/main" xmlns="" id="{852A8547-A4DB-4128-8F9D-9492A3FE4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1" y="78619"/>
            <a:ext cx="3164097" cy="2127856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A5A17FC0-D416-4C8B-A9E6-5924D352B9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982DC870-E8E5-4050-B10C-CC24FC67E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FF76A74F-C283-4DED-BD4D-086753B7CB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3B2791FB-B2F7-4BBE-B8D8-74C37FF9E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xmlns="" id="{9891B5DE-6811-4844-BB18-472A3F36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 descr="Obsah obrázku oblečení, šaty, spodní prádlo, mladý&#10;&#10;Popis byl vytvořen automaticky">
            <a:extLst>
              <a:ext uri="{FF2B5EF4-FFF2-40B4-BE49-F238E27FC236}">
                <a16:creationId xmlns:a16="http://schemas.microsoft.com/office/drawing/2014/main" xmlns="" id="{1C928D54-ABA1-46B2-A158-303DADE81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5" y="4748329"/>
            <a:ext cx="2996530" cy="2030149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xmlns="" id="{77A9CA3A-7216-41E0-B3CD-058077FD39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nůž&#10;&#10;Popis byl vytvořen automaticky">
            <a:extLst>
              <a:ext uri="{FF2B5EF4-FFF2-40B4-BE49-F238E27FC236}">
                <a16:creationId xmlns:a16="http://schemas.microsoft.com/office/drawing/2014/main" xmlns="" id="{A66B7A53-EC10-4266-BEF4-4728CA90C2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163" r="13607" b="36861"/>
          <a:stretch/>
        </p:blipFill>
        <p:spPr>
          <a:xfrm>
            <a:off x="9952540" y="6207629"/>
            <a:ext cx="2124076" cy="570849"/>
          </a:xfrm>
          <a:prstGeom prst="rect">
            <a:avLst/>
          </a:prstGeom>
        </p:spPr>
      </p:pic>
      <p:pic>
        <p:nvPicPr>
          <p:cNvPr id="74" name="Obrázek 73" descr="Obsah obrázku osoba, přenosný počítač, interiér, počítač&#10;&#10;Popis byl vytvořen automaticky">
            <a:extLst>
              <a:ext uri="{FF2B5EF4-FFF2-40B4-BE49-F238E27FC236}">
                <a16:creationId xmlns:a16="http://schemas.microsoft.com/office/drawing/2014/main" xmlns="" id="{0BDE4A8B-3D3D-470C-9892-D886F55303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" b="33286"/>
          <a:stretch/>
        </p:blipFill>
        <p:spPr>
          <a:xfrm>
            <a:off x="8209140" y="826918"/>
            <a:ext cx="3794461" cy="2134385"/>
          </a:xfrm>
          <a:prstGeom prst="rect">
            <a:avLst/>
          </a:prstGeom>
        </p:spPr>
      </p:pic>
      <p:sp>
        <p:nvSpPr>
          <p:cNvPr id="75" name="TextovéPole 74">
            <a:extLst>
              <a:ext uri="{FF2B5EF4-FFF2-40B4-BE49-F238E27FC236}">
                <a16:creationId xmlns:a16="http://schemas.microsoft.com/office/drawing/2014/main" xmlns="" id="{09DFD985-8AE2-4D87-8D78-7546C6413B27}"/>
              </a:ext>
            </a:extLst>
          </p:cNvPr>
          <p:cNvSpPr txBox="1"/>
          <p:nvPr/>
        </p:nvSpPr>
        <p:spPr>
          <a:xfrm>
            <a:off x="8265633" y="2961303"/>
            <a:ext cx="2840391" cy="27598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Jaké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jsou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výzvy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pracujících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tátů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28" name="Obrázek 27" descr="Obsah obrázku osoba, stojící, muž, lidé&#10;&#10;Popis byl vytvořen automaticky">
            <a:extLst>
              <a:ext uri="{FF2B5EF4-FFF2-40B4-BE49-F238E27FC236}">
                <a16:creationId xmlns:a16="http://schemas.microsoft.com/office/drawing/2014/main" xmlns="" id="{35CBBB24-0932-4C1E-AEB2-A5429DC22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42" y="4750251"/>
            <a:ext cx="3370786" cy="20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29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119</Words>
  <Application>Microsoft Office PowerPoint</Application>
  <PresentationFormat>Širokoúhlá obrazovka</PresentationFormat>
  <Paragraphs>29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Jaké jsou výzvy pracujících tátů?</vt:lpstr>
      <vt:lpstr>Prezentace aplikace PowerPoint</vt:lpstr>
      <vt:lpstr>Co s tím může zaměstnavatel dělat?</vt:lpstr>
      <vt:lpstr>A co tím zaměstnavatel může získat?</vt:lpstr>
      <vt:lpstr>Rozhodnutí je na vás!!!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Skrobanek</dc:creator>
  <cp:lastModifiedBy>Kateřina Čumpelová</cp:lastModifiedBy>
  <cp:revision>4</cp:revision>
  <dcterms:created xsi:type="dcterms:W3CDTF">2019-10-21T07:36:38Z</dcterms:created>
  <dcterms:modified xsi:type="dcterms:W3CDTF">2019-10-21T14:57:31Z</dcterms:modified>
</cp:coreProperties>
</file>