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359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60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3e9896e5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63e9896e55_1_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054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43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72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80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09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175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0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58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15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3e9896e5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63e9896e55_1_3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4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5159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 sz="3000" b="1">
                <a:solidFill>
                  <a:srgbClr val="FFFFFF"/>
                </a:solidFill>
              </a:rPr>
              <a:t>Proč má smysl vzdělávat liniové manažery </a:t>
            </a:r>
            <a:br>
              <a:rPr lang="cs" sz="3000" b="1">
                <a:solidFill>
                  <a:srgbClr val="FFFFFF"/>
                </a:solidFill>
              </a:rPr>
            </a:br>
            <a:r>
              <a:rPr lang="cs" sz="3000" b="1">
                <a:solidFill>
                  <a:srgbClr val="FFFFFF"/>
                </a:solidFill>
              </a:rPr>
              <a:t>v pracovním právu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226100" y="33675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>
                <a:solidFill>
                  <a:srgbClr val="FFFFFF"/>
                </a:solidFill>
              </a:rPr>
              <a:t>DANA BLAŽKOVÁ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3600" y="3077125"/>
            <a:ext cx="1232650" cy="12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/>
          <p:nvPr/>
        </p:nvSpPr>
        <p:spPr>
          <a:xfrm>
            <a:off x="0" y="1787725"/>
            <a:ext cx="9144000" cy="17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 dirty="0">
                <a:solidFill>
                  <a:srgbClr val="FFFFFF"/>
                </a:solidFill>
              </a:rPr>
              <a:t>Interní vzdělávání na míru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-217700" y="1551925"/>
            <a:ext cx="7926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025" y="2741525"/>
            <a:ext cx="2517975" cy="6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 rotWithShape="1">
          <a:blip r:embed="rId5">
            <a:alphaModFix/>
          </a:blip>
          <a:srcRect t="37900" b="36262"/>
          <a:stretch/>
        </p:blipFill>
        <p:spPr>
          <a:xfrm>
            <a:off x="3842358" y="2841875"/>
            <a:ext cx="221654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3887" y="2667805"/>
            <a:ext cx="1925064" cy="7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7">
            <a:alphaModFix/>
          </a:blip>
          <a:srcRect t="35744" b="36746"/>
          <a:stretch/>
        </p:blipFill>
        <p:spPr>
          <a:xfrm>
            <a:off x="707125" y="1872741"/>
            <a:ext cx="2379775" cy="65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79237" y="1894489"/>
            <a:ext cx="2455724" cy="6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66850" y="1724662"/>
            <a:ext cx="2039118" cy="9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363186" y="1178163"/>
            <a:ext cx="78597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Kurzy pracovního práva jsme úspěšně realizovali například u těchto zaměstnavatelů: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11700" y="1294790"/>
            <a:ext cx="8520600" cy="105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 dirty="0">
                <a:solidFill>
                  <a:srgbClr val="FFFFFF"/>
                </a:solidFill>
              </a:rPr>
              <a:t>Děkuji Vám za pozornost </a:t>
            </a:r>
            <a:br>
              <a:rPr lang="cs" b="1" dirty="0">
                <a:solidFill>
                  <a:srgbClr val="FFFFFF"/>
                </a:solidFill>
              </a:rPr>
            </a:br>
            <a:r>
              <a:rPr lang="cs" b="1" dirty="0">
                <a:solidFill>
                  <a:srgbClr val="FFFFFF"/>
                </a:solidFill>
              </a:rPr>
              <a:t>a těším se nashledanou na kurzech!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solidFill>
                <a:srgbClr val="FFFFFF"/>
              </a:solidFill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3014375" y="2911275"/>
            <a:ext cx="2398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Dana Blažková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9225" y="2521325"/>
            <a:ext cx="1232650" cy="12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>
                <a:solidFill>
                  <a:srgbClr val="FFFFFF"/>
                </a:solidFill>
              </a:rPr>
              <a:t>Rizika (neznalosti) pracovního práva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699" y="1067745"/>
            <a:ext cx="872988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Char char="●"/>
            </a:pPr>
            <a:r>
              <a:rPr lang="cs" sz="1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zvláštní zákonná ochrana </a:t>
            </a:r>
            <a:r>
              <a:rPr lang="cs" sz="1400" b="1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každého</a:t>
            </a:r>
            <a:r>
              <a:rPr lang="cs" sz="1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" sz="1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zaměstnance</a:t>
            </a:r>
            <a:br>
              <a:rPr lang="cs" sz="1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" sz="1400" i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viz </a:t>
            </a:r>
            <a:r>
              <a:rPr lang="cs" sz="1400" i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§ 1a, odst. 1, písm. a) ZP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Char char="●"/>
            </a:pPr>
            <a:r>
              <a:rPr lang="cs" sz="1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jednání umožňující více </a:t>
            </a:r>
            <a:r>
              <a:rPr lang="cs" sz="14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možných</a:t>
            </a:r>
            <a:r>
              <a:rPr lang="cs" sz="1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výkladů </a:t>
            </a:r>
            <a:r>
              <a:rPr lang="cs" sz="1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 vyloží ve prospěch zaměstnanců</a:t>
            </a:r>
            <a:r>
              <a:rPr lang="cs" sz="1400" b="1" dirty="0">
                <a:solidFill>
                  <a:srgbClr val="FFFFFF"/>
                </a:solidFill>
              </a:rPr>
              <a:t> </a:t>
            </a:r>
            <a:br>
              <a:rPr lang="cs" sz="1400" b="1" dirty="0">
                <a:solidFill>
                  <a:srgbClr val="FFFFFF"/>
                </a:solidFill>
              </a:rPr>
            </a:br>
            <a:r>
              <a:rPr lang="cs" sz="1400" i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viz § 18 ZP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Char char="●"/>
            </a:pPr>
            <a:r>
              <a:rPr lang="cs" sz="1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zaměstnavatele zastupuje nejbližší nadřízený </a:t>
            </a:r>
            <a:br>
              <a:rPr lang="cs" sz="1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" sz="1400" i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viz § 166 – 167 OZ + judikatura</a:t>
            </a:r>
            <a:r>
              <a:rPr lang="cs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cs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753466" y="3160165"/>
            <a:ext cx="7995513" cy="929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92D0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= školení </a:t>
            </a:r>
            <a:r>
              <a:rPr lang="cs" sz="1400" b="0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liniových manažerů </a:t>
            </a:r>
            <a:r>
              <a:rPr lang="cs" sz="14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z pracovního práva šetří čas, náklady a energii </a:t>
            </a:r>
            <a:br>
              <a:rPr lang="cs" sz="14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" sz="1400" b="0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HR a celé společnosti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5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>
                <a:solidFill>
                  <a:srgbClr val="FFFFFF"/>
                </a:solidFill>
              </a:rPr>
              <a:t>Povinnosti liniových manažerů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07506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b="1" dirty="0">
                <a:solidFill>
                  <a:srgbClr val="FFFFFF"/>
                </a:solidFill>
              </a:rPr>
              <a:t>řídit, </a:t>
            </a:r>
            <a:r>
              <a:rPr lang="cs" sz="1400" b="1" dirty="0" smtClean="0">
                <a:solidFill>
                  <a:srgbClr val="FFFFFF"/>
                </a:solidFill>
              </a:rPr>
              <a:t>kontrolovat </a:t>
            </a:r>
            <a:r>
              <a:rPr lang="cs" sz="1400" b="1" dirty="0">
                <a:solidFill>
                  <a:srgbClr val="FFFFFF"/>
                </a:solidFill>
              </a:rPr>
              <a:t>a hodnotit</a:t>
            </a:r>
            <a:r>
              <a:rPr lang="cs" sz="1400" dirty="0">
                <a:solidFill>
                  <a:srgbClr val="FFFFFF"/>
                </a:solidFill>
              </a:rPr>
              <a:t> práci podřízených  </a:t>
            </a:r>
            <a:endParaRPr sz="1400">
              <a:solidFill>
                <a:srgbClr val="FFFFFF"/>
              </a:solidFill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co nejlépe </a:t>
            </a:r>
            <a:r>
              <a:rPr lang="cs" sz="1400" b="1" dirty="0">
                <a:solidFill>
                  <a:srgbClr val="FFFFFF"/>
                </a:solidFill>
              </a:rPr>
              <a:t>organizovat</a:t>
            </a:r>
            <a:r>
              <a:rPr lang="cs" sz="1400" dirty="0">
                <a:solidFill>
                  <a:srgbClr val="FFFFFF"/>
                </a:solidFill>
              </a:rPr>
              <a:t> práci</a:t>
            </a:r>
            <a:endParaRPr sz="1400">
              <a:solidFill>
                <a:srgbClr val="FFFFFF"/>
              </a:solidFill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b="1" dirty="0">
                <a:solidFill>
                  <a:srgbClr val="FFFFFF"/>
                </a:solidFill>
              </a:rPr>
              <a:t>vytvářet příznivé </a:t>
            </a:r>
            <a:r>
              <a:rPr lang="cs" sz="1400" dirty="0">
                <a:solidFill>
                  <a:srgbClr val="FFFFFF"/>
                </a:solidFill>
              </a:rPr>
              <a:t>pracovní </a:t>
            </a:r>
            <a:r>
              <a:rPr lang="cs" sz="1400" b="1" dirty="0">
                <a:solidFill>
                  <a:srgbClr val="FFFFFF"/>
                </a:solidFill>
              </a:rPr>
              <a:t>podmínky</a:t>
            </a:r>
            <a:r>
              <a:rPr lang="cs" sz="1400" dirty="0">
                <a:solidFill>
                  <a:srgbClr val="FFFFFF"/>
                </a:solidFill>
              </a:rPr>
              <a:t> a zajišťovat bezpečnost </a:t>
            </a:r>
            <a:endParaRPr sz="1400">
              <a:solidFill>
                <a:srgbClr val="FFFFFF"/>
              </a:solidFill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 smtClean="0">
                <a:solidFill>
                  <a:srgbClr val="FFFFFF"/>
                </a:solidFill>
              </a:rPr>
              <a:t>zabezpečovat </a:t>
            </a:r>
            <a:r>
              <a:rPr lang="cs" sz="1400" b="1" dirty="0">
                <a:solidFill>
                  <a:srgbClr val="FFFFFF"/>
                </a:solidFill>
              </a:rPr>
              <a:t>odměňování</a:t>
            </a:r>
            <a:r>
              <a:rPr lang="cs" sz="1400" dirty="0">
                <a:solidFill>
                  <a:srgbClr val="FFFFFF"/>
                </a:solidFill>
              </a:rPr>
              <a:t> </a:t>
            </a:r>
            <a:r>
              <a:rPr lang="cs" sz="1400" dirty="0" smtClean="0">
                <a:solidFill>
                  <a:srgbClr val="FFFFFF"/>
                </a:solidFill>
              </a:rPr>
              <a:t>zaměstnanců</a:t>
            </a:r>
            <a:endParaRPr sz="1400">
              <a:solidFill>
                <a:srgbClr val="FFFFFF"/>
              </a:solidFill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vytvářet </a:t>
            </a:r>
            <a:r>
              <a:rPr lang="cs" sz="1400" b="1" dirty="0">
                <a:solidFill>
                  <a:srgbClr val="FFFFFF"/>
                </a:solidFill>
              </a:rPr>
              <a:t>podmínky pro </a:t>
            </a:r>
            <a:r>
              <a:rPr lang="cs" sz="1400" b="1" dirty="0" smtClean="0">
                <a:solidFill>
                  <a:srgbClr val="FFFFFF"/>
                </a:solidFill>
              </a:rPr>
              <a:t>vzdělávání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b="1" dirty="0">
                <a:solidFill>
                  <a:srgbClr val="FFFFFF"/>
                </a:solidFill>
              </a:rPr>
              <a:t>přijímat opatření k ochraně majetku</a:t>
            </a:r>
            <a:r>
              <a:rPr lang="cs" sz="1400" dirty="0">
                <a:solidFill>
                  <a:srgbClr val="FFFFFF"/>
                </a:solidFill>
              </a:rPr>
              <a:t> zaměstnavatele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b="1" dirty="0" smtClean="0">
                <a:solidFill>
                  <a:srgbClr val="FFFFFF"/>
                </a:solidFill>
              </a:rPr>
              <a:t>zabezpečovat </a:t>
            </a:r>
            <a:r>
              <a:rPr lang="cs" sz="1400" b="1" dirty="0">
                <a:solidFill>
                  <a:srgbClr val="FFFFFF"/>
                </a:solidFill>
              </a:rPr>
              <a:t>dodržování</a:t>
            </a:r>
            <a:r>
              <a:rPr lang="cs" sz="1400" dirty="0">
                <a:solidFill>
                  <a:srgbClr val="FFFFFF"/>
                </a:solidFill>
              </a:rPr>
              <a:t> veškerých právních </a:t>
            </a:r>
            <a:r>
              <a:rPr lang="cs" sz="1400" b="1" dirty="0">
                <a:solidFill>
                  <a:srgbClr val="FFFFFF"/>
                </a:solidFill>
              </a:rPr>
              <a:t>předpisů</a:t>
            </a:r>
            <a:endParaRPr sz="1400">
              <a:solidFill>
                <a:srgbClr val="FFFFFF"/>
              </a:solidFill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00">
              <a:solidFill>
                <a:srgbClr val="FFFFFF"/>
              </a:solidFill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i="1" dirty="0">
                <a:solidFill>
                  <a:srgbClr val="FFFFFF"/>
                </a:solidFill>
              </a:rPr>
              <a:t>         </a:t>
            </a:r>
            <a:r>
              <a:rPr lang="cs" sz="1200" i="1" dirty="0">
                <a:solidFill>
                  <a:srgbClr val="FFFFFF"/>
                </a:solidFill>
              </a:rPr>
              <a:t>viz § 302 ZP</a:t>
            </a:r>
            <a:endParaRPr sz="1200" i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1400" b="1">
              <a:solidFill>
                <a:srgbClr val="FFFFFF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625" y="1228675"/>
            <a:ext cx="2532676" cy="29735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>
                <a:solidFill>
                  <a:srgbClr val="FFFFFF"/>
                </a:solidFill>
              </a:rPr>
              <a:t>Povinnosti všech zaměstnanců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0581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pracovat řádně, podle svých sil, znalostí, schopností, plnit pokyny vydané v souladu s právními předpisy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dodržovat právní předpisy vztahující se k práci, pokud s nimi </a:t>
            </a:r>
            <a:r>
              <a:rPr lang="cs" sz="12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byli 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řádně seznámeni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spolupracovat s ostatními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zaměstnanci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využívat řádně pracovní dobu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 výrobní prostředky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, plnit kvalitně a včas pracovní úkoly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řádně hospodařit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střežit majetek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zaměstnavatele před poškozením, ztrátou, </a:t>
            </a:r>
            <a:r>
              <a:rPr lang="cs" sz="12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znehodnocením, 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zneužitím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nejednat v rozporu s </a:t>
            </a: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oprávněnými </a:t>
            </a:r>
            <a:r>
              <a:rPr lang="cs" sz="1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zájmy zaměstnavatele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Char char="●"/>
            </a:pPr>
            <a:r>
              <a:rPr lang="c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dodržovat léčebný režim, tj. místo pobytu, dobu a rozsah stanovených vycházek v prvních 14 dnech dočasné pracovní neschopnosti nebo karantény</a:t>
            </a:r>
            <a:r>
              <a:rPr lang="cs" sz="1200" dirty="0">
                <a:solidFill>
                  <a:srgbClr val="FFFFFF"/>
                </a:solidFill>
              </a:rPr>
              <a:t> </a:t>
            </a:r>
            <a:r>
              <a:rPr lang="cs" sz="1200" dirty="0" smtClean="0">
                <a:solidFill>
                  <a:srgbClr val="FFFFFF"/>
                </a:solidFill>
              </a:rPr>
              <a:t/>
            </a:r>
            <a:br>
              <a:rPr lang="cs" sz="1200" dirty="0" smtClean="0">
                <a:solidFill>
                  <a:srgbClr val="FFFFFF"/>
                </a:solidFill>
              </a:rPr>
            </a:br>
            <a:r>
              <a:rPr lang="cs" sz="1200" i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viz </a:t>
            </a:r>
            <a:r>
              <a:rPr lang="cs" sz="1200" i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§ 301 – 301a ZP</a:t>
            </a:r>
            <a:endParaRPr sz="12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1200" b="1">
              <a:solidFill>
                <a:srgbClr val="FFFFFF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>
                <a:solidFill>
                  <a:srgbClr val="FFFFFF"/>
                </a:solidFill>
              </a:rPr>
              <a:t>Problematické povinnosti v praxi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spolupráce s ostatními a dodržování dobrých mravů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využívání pracovní doby k mimopracovním aktivitám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zneužívání majetku zaměstnavatele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jednání v rozporu se zájmy zaměstnavatele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zastupování </a:t>
            </a:r>
            <a:r>
              <a:rPr lang="cs" sz="1400">
                <a:solidFill>
                  <a:srgbClr val="FFFFFF"/>
                </a:solidFill>
              </a:rPr>
              <a:t>zaměstnavatele </a:t>
            </a:r>
            <a:r>
              <a:rPr lang="cs" sz="1400" smtClean="0">
                <a:solidFill>
                  <a:srgbClr val="FFFFFF"/>
                </a:solidFill>
              </a:rPr>
              <a:t>liniovými manažery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1400" b="1">
              <a:solidFill>
                <a:srgbClr val="FFFFFF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1579" y="1378325"/>
            <a:ext cx="3485639" cy="23868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400" b="1">
                <a:solidFill>
                  <a:srgbClr val="FFFFFF"/>
                </a:solidFill>
              </a:rPr>
              <a:t>Vhodná osnova školení - „evergreeny“ pracovního práva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povinnosti zaměstnanců a liniových manažerů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zkušební doba a pracovní poměry na dobu určitou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ukončování pracovních poměrů </a:t>
            </a:r>
            <a:r>
              <a:rPr lang="cs" sz="1400" dirty="0" smtClean="0">
                <a:solidFill>
                  <a:srgbClr val="FFFFFF"/>
                </a:solidFill>
              </a:rPr>
              <a:t>vč. </a:t>
            </a:r>
            <a:r>
              <a:rPr lang="cs-CZ" sz="1400" dirty="0" smtClean="0">
                <a:solidFill>
                  <a:srgbClr val="FFFFFF"/>
                </a:solidFill>
              </a:rPr>
              <a:t>v</a:t>
            </a:r>
            <a:r>
              <a:rPr lang="cs" sz="1400" dirty="0" smtClean="0">
                <a:solidFill>
                  <a:srgbClr val="FFFFFF"/>
                </a:solidFill>
              </a:rPr>
              <a:t>ytýkacích dopisů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pracovní doba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překážky v práci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dovolená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cs" sz="1400" dirty="0">
                <a:solidFill>
                  <a:srgbClr val="FFFFFF"/>
                </a:solidFill>
              </a:rPr>
              <a:t>náhrada škody</a:t>
            </a: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7744" y="1394325"/>
            <a:ext cx="3532275" cy="23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400" b="1">
                <a:solidFill>
                  <a:srgbClr val="FFFFFF"/>
                </a:solidFill>
              </a:rPr>
              <a:t>Vzdělávání v Top Vision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dirty="0">
                <a:solidFill>
                  <a:srgbClr val="FFFFFF"/>
                </a:solidFill>
              </a:rPr>
              <a:t>= vzdělávání pracovního práva založené na:</a:t>
            </a:r>
            <a:endParaRPr>
              <a:solidFill>
                <a:srgbClr val="FFFFFF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>
              <a:solidFill>
                <a:srgbClr val="FFFFFF"/>
              </a:solidFill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cs" b="1" dirty="0">
                <a:solidFill>
                  <a:srgbClr val="FFFFFF"/>
                </a:solidFill>
              </a:rPr>
              <a:t>praktických příkladech</a:t>
            </a:r>
            <a:endParaRPr>
              <a:solidFill>
                <a:srgbClr val="FFFFFF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>
              <a:solidFill>
                <a:srgbClr val="FFFFFF"/>
              </a:solidFill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cs" b="1" dirty="0">
                <a:solidFill>
                  <a:srgbClr val="FFFFFF"/>
                </a:solidFill>
              </a:rPr>
              <a:t>sdílení zkušeností </a:t>
            </a:r>
            <a:endParaRPr>
              <a:solidFill>
                <a:srgbClr val="FFFFFF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>
              <a:solidFill>
                <a:srgbClr val="FFFFFF"/>
              </a:solidFill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cs" b="1" dirty="0">
                <a:solidFill>
                  <a:srgbClr val="FFFFFF"/>
                </a:solidFill>
              </a:rPr>
              <a:t>v malých skupinách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250" y="1394325"/>
            <a:ext cx="3532275" cy="235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8250" y="1395040"/>
            <a:ext cx="3532274" cy="2353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>
                <a:solidFill>
                  <a:srgbClr val="FFFFFF"/>
                </a:solidFill>
              </a:rPr>
              <a:t>Mé kurzy v Top Vision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7762" y="1116700"/>
            <a:ext cx="6108468" cy="1033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20"/>
          <p:cNvGrpSpPr/>
          <p:nvPr/>
        </p:nvGrpSpPr>
        <p:grpSpPr>
          <a:xfrm>
            <a:off x="1517770" y="2196707"/>
            <a:ext cx="6108452" cy="1070925"/>
            <a:chOff x="1381875" y="2196709"/>
            <a:chExt cx="6380251" cy="1070925"/>
          </a:xfrm>
        </p:grpSpPr>
        <p:grpSp>
          <p:nvGrpSpPr>
            <p:cNvPr id="114" name="Google Shape;114;p20"/>
            <p:cNvGrpSpPr/>
            <p:nvPr/>
          </p:nvGrpSpPr>
          <p:grpSpPr>
            <a:xfrm>
              <a:off x="1381875" y="2196709"/>
              <a:ext cx="6380251" cy="1070925"/>
              <a:chOff x="1381875" y="2196709"/>
              <a:chExt cx="6380251" cy="1070925"/>
            </a:xfrm>
          </p:grpSpPr>
          <p:pic>
            <p:nvPicPr>
              <p:cNvPr id="115" name="Google Shape;115;p2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81875" y="2196709"/>
                <a:ext cx="6380251" cy="1070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6" name="Google Shape;116;p20"/>
              <p:cNvSpPr/>
              <p:nvPr/>
            </p:nvSpPr>
            <p:spPr>
              <a:xfrm>
                <a:off x="5478651" y="2347993"/>
                <a:ext cx="1999200" cy="395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" name="Google Shape;117;p20"/>
            <p:cNvSpPr/>
            <p:nvPr/>
          </p:nvSpPr>
          <p:spPr>
            <a:xfrm>
              <a:off x="5765369" y="2960176"/>
              <a:ext cx="922200" cy="21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0"/>
          <p:cNvGrpSpPr/>
          <p:nvPr/>
        </p:nvGrpSpPr>
        <p:grpSpPr>
          <a:xfrm>
            <a:off x="1517762" y="3315931"/>
            <a:ext cx="6108466" cy="1038401"/>
            <a:chOff x="1381867" y="3315933"/>
            <a:chExt cx="6380265" cy="1038401"/>
          </a:xfrm>
        </p:grpSpPr>
        <p:pic>
          <p:nvPicPr>
            <p:cNvPr id="119" name="Google Shape;119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81867" y="3315933"/>
              <a:ext cx="6380265" cy="1038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20"/>
            <p:cNvSpPr/>
            <p:nvPr/>
          </p:nvSpPr>
          <p:spPr>
            <a:xfrm>
              <a:off x="5811865" y="3642102"/>
              <a:ext cx="1232100" cy="193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 dirty="0">
                <a:solidFill>
                  <a:srgbClr val="FFFFFF"/>
                </a:solidFill>
              </a:rPr>
              <a:t>Interní vzdělávání na míru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557725" y="4428175"/>
            <a:ext cx="21999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www.topvision.cz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738" y="2318576"/>
            <a:ext cx="8488523" cy="186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355437" y="1100673"/>
            <a:ext cx="78597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Celoživotní rozvoj je náročná a neustávající cesta, kterou vám </a:t>
            </a:r>
            <a:r>
              <a:rPr lang="cs" dirty="0" smtClean="0">
                <a:solidFill>
                  <a:srgbClr val="FFFFFF"/>
                </a:solidFill>
              </a:rPr>
              <a:t>rádi usnadníme</a:t>
            </a:r>
            <a:r>
              <a:rPr lang="cs" dirty="0">
                <a:solidFill>
                  <a:srgbClr val="FFFFFF"/>
                </a:solidFill>
              </a:rPr>
              <a:t>. </a:t>
            </a:r>
            <a:endParaRPr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Budeme </a:t>
            </a:r>
            <a:r>
              <a:rPr lang="cs" dirty="0" smtClean="0">
                <a:solidFill>
                  <a:srgbClr val="FFFFFF"/>
                </a:solidFill>
              </a:rPr>
              <a:t>Vaší </a:t>
            </a:r>
            <a:r>
              <a:rPr lang="cs" dirty="0">
                <a:solidFill>
                  <a:srgbClr val="FFFFFF"/>
                </a:solidFill>
              </a:rPr>
              <a:t>oporou i </a:t>
            </a:r>
            <a:r>
              <a:rPr lang="cs" dirty="0" smtClean="0">
                <a:solidFill>
                  <a:srgbClr val="FFFFFF"/>
                </a:solidFill>
              </a:rPr>
              <a:t>partnery </a:t>
            </a:r>
            <a:r>
              <a:rPr lang="cs" dirty="0">
                <a:solidFill>
                  <a:srgbClr val="FFFFFF"/>
                </a:solidFill>
              </a:rPr>
              <a:t>a ukážeme </a:t>
            </a:r>
            <a:r>
              <a:rPr lang="cs" dirty="0" smtClean="0">
                <a:solidFill>
                  <a:srgbClr val="FFFFFF"/>
                </a:solidFill>
              </a:rPr>
              <a:t>Vám</a:t>
            </a:r>
            <a:r>
              <a:rPr lang="cs" dirty="0">
                <a:solidFill>
                  <a:srgbClr val="FFFFFF"/>
                </a:solidFill>
              </a:rPr>
              <a:t>, kterým směrem se vydat a jakými nástroji dosáhnout úspěchu.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216</Words>
  <Application>Microsoft Office PowerPoint</Application>
  <PresentationFormat>Předvádění na obrazovce (16:9)</PresentationFormat>
  <Paragraphs>99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Verdana</vt:lpstr>
      <vt:lpstr>Simple Light</vt:lpstr>
      <vt:lpstr>  Proč má smysl vzdělávat liniové manažery  v pracovním právu</vt:lpstr>
      <vt:lpstr>Rizika (neznalosti) pracovního práva</vt:lpstr>
      <vt:lpstr>Povinnosti liniových manažerů</vt:lpstr>
      <vt:lpstr>Povinnosti všech zaměstnanců</vt:lpstr>
      <vt:lpstr>Problematické povinnosti v praxi</vt:lpstr>
      <vt:lpstr>Vhodná osnova školení - „evergreeny“ pracovního práva</vt:lpstr>
      <vt:lpstr>Vzdělávání v Top Vision</vt:lpstr>
      <vt:lpstr>Mé kurzy v Top Vision</vt:lpstr>
      <vt:lpstr>Interní vzdělávání na míru</vt:lpstr>
      <vt:lpstr>Interní vzdělávání na míru</vt:lpstr>
      <vt:lpstr>Děkuji Vám za pozornost  a těším se nashledanou na kurzech!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Proč má smysl vzdělávat liniové manažery  v pracovním právu</dc:title>
  <dc:creator>Dana a Michael Blažkovi</dc:creator>
  <cp:lastModifiedBy>Kateřina Čumpelová</cp:lastModifiedBy>
  <cp:revision>6</cp:revision>
  <dcterms:modified xsi:type="dcterms:W3CDTF">2019-10-21T12:56:13Z</dcterms:modified>
</cp:coreProperties>
</file>