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  <p:sldMasterId id="2147483732" r:id="rId5"/>
    <p:sldMasterId id="2147483744" r:id="rId6"/>
    <p:sldMasterId id="2147483780" r:id="rId7"/>
    <p:sldMasterId id="2147483792" r:id="rId8"/>
    <p:sldMasterId id="2147483828" r:id="rId9"/>
    <p:sldMasterId id="2147483840" r:id="rId10"/>
  </p:sldMasterIdLst>
  <p:notesMasterIdLst>
    <p:notesMasterId r:id="rId39"/>
  </p:notesMasterIdLst>
  <p:sldIdLst>
    <p:sldId id="287" r:id="rId11"/>
    <p:sldId id="950" r:id="rId12"/>
    <p:sldId id="387" r:id="rId13"/>
    <p:sldId id="398" r:id="rId14"/>
    <p:sldId id="399" r:id="rId15"/>
    <p:sldId id="401" r:id="rId16"/>
    <p:sldId id="402" r:id="rId17"/>
    <p:sldId id="403" r:id="rId18"/>
    <p:sldId id="307" r:id="rId19"/>
    <p:sldId id="315" r:id="rId20"/>
    <p:sldId id="908" r:id="rId21"/>
    <p:sldId id="946" r:id="rId22"/>
    <p:sldId id="506" r:id="rId23"/>
    <p:sldId id="507" r:id="rId24"/>
    <p:sldId id="508" r:id="rId25"/>
    <p:sldId id="509" r:id="rId26"/>
    <p:sldId id="510" r:id="rId27"/>
    <p:sldId id="267" r:id="rId28"/>
    <p:sldId id="947" r:id="rId29"/>
    <p:sldId id="492" r:id="rId30"/>
    <p:sldId id="493" r:id="rId31"/>
    <p:sldId id="515" r:id="rId32"/>
    <p:sldId id="514" r:id="rId33"/>
    <p:sldId id="949" r:id="rId34"/>
    <p:sldId id="496" r:id="rId35"/>
    <p:sldId id="516" r:id="rId36"/>
    <p:sldId id="280" r:id="rId37"/>
    <p:sldId id="286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AF4B"/>
    <a:srgbClr val="809DEB"/>
    <a:srgbClr val="F0A633"/>
    <a:srgbClr val="55B831"/>
    <a:srgbClr val="D9A740"/>
    <a:srgbClr val="4C4C54"/>
    <a:srgbClr val="0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59199" autoAdjust="0"/>
  </p:normalViewPr>
  <p:slideViewPr>
    <p:cSldViewPr snapToGrid="0">
      <p:cViewPr varScale="1">
        <p:scale>
          <a:sx n="54" d="100"/>
          <a:sy n="54" d="100"/>
        </p:scale>
        <p:origin x="20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AA3BB-740D-4E35-9B5D-AC82D31CF8EB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4A025-AA32-43E5-943F-B6BF2F11B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296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3 Já jsem Jiří Bréda a jsme posedlý smysluplným a užitečným vzděláváním pro firmy, lídry a jejich týmy. </a:t>
            </a:r>
          </a:p>
          <a:p>
            <a:endParaRPr lang="cs-CZ" baseline="0" dirty="0"/>
          </a:p>
          <a:p>
            <a:r>
              <a:rPr lang="cs-CZ" baseline="0" dirty="0"/>
              <a:t>Mise </a:t>
            </a:r>
            <a:r>
              <a:rPr lang="cs-CZ" baseline="0" dirty="0" err="1"/>
              <a:t>HERo</a:t>
            </a:r>
            <a:r>
              <a:rPr lang="cs-CZ" baseline="0" dirty="0"/>
              <a:t>, svobodná firma, už 8 let aplikujeme </a:t>
            </a:r>
            <a:r>
              <a:rPr lang="cs-CZ" baseline="0" dirty="0" err="1"/>
              <a:t>gamifikaci</a:t>
            </a:r>
            <a:r>
              <a:rPr lang="cs-CZ" baseline="0" dirty="0"/>
              <a:t> do firemního vzdělávání, protože vidíme, jak moc je to pro firmy užitečné. </a:t>
            </a:r>
          </a:p>
          <a:p>
            <a:endParaRPr lang="cs-CZ" baseline="0" dirty="0"/>
          </a:p>
          <a:p>
            <a:r>
              <a:rPr lang="cs-CZ" b="1" baseline="0" dirty="0"/>
              <a:t>Klik hudba.</a:t>
            </a:r>
          </a:p>
          <a:p>
            <a:endParaRPr lang="cs-CZ" baseline="0" dirty="0"/>
          </a:p>
          <a:p>
            <a:r>
              <a:rPr lang="cs-CZ" baseline="0" dirty="0"/>
              <a:t>Ale hlavně, jak moc je použití her užitečné pro rozvoj každého z nás.</a:t>
            </a:r>
          </a:p>
          <a:p>
            <a:endParaRPr lang="cs-CZ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Ukáži vám, čemu věřím já. A o čem jsem přesvědčen, že bude ve 4 průmyslové revoluci </a:t>
            </a:r>
            <a:r>
              <a:rPr lang="cs-CZ" b="1" dirty="0"/>
              <a:t>konkurenční výhoda</a:t>
            </a:r>
            <a:r>
              <a:rPr lang="cs-CZ" dirty="0"/>
              <a:t>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57633-4272-4DF1-8D51-76696601F5B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970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5CBD-870D-4DC1-93BE-A03BD70B684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406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5CBD-870D-4DC1-93BE-A03BD70B684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278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Uznání a úcta projevovaná. Vzájemná úcta. </a:t>
            </a:r>
            <a:r>
              <a:rPr lang="cs-CZ" b="1" dirty="0"/>
              <a:t>Říkám tím „vím, jak jsi dobrý“.</a:t>
            </a:r>
          </a:p>
          <a:p>
            <a:endParaRPr lang="cs-CZ" b="1" dirty="0"/>
          </a:p>
          <a:p>
            <a:r>
              <a:rPr lang="cs-CZ" b="1" dirty="0"/>
              <a:t>Při hraní hry to znamená třeba toto: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5CBD-870D-4DC1-93BE-A03BD70B684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168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Samostatné</a:t>
            </a:r>
            <a:r>
              <a:rPr lang="cs-CZ" baseline="0" dirty="0"/>
              <a:t> rozhodování a myšlení. </a:t>
            </a:r>
          </a:p>
          <a:p>
            <a:endParaRPr lang="cs-CZ" baseline="0" dirty="0"/>
          </a:p>
          <a:p>
            <a:r>
              <a:rPr lang="cs-CZ" baseline="0" dirty="0" err="1"/>
              <a:t>Potřebzjeme</a:t>
            </a:r>
            <a:r>
              <a:rPr lang="cs-CZ" baseline="0" dirty="0"/>
              <a:t> k duševní stabilitě.</a:t>
            </a:r>
          </a:p>
          <a:p>
            <a:endParaRPr lang="cs-CZ" baseline="0" dirty="0"/>
          </a:p>
          <a:p>
            <a:r>
              <a:rPr lang="cs-CZ" baseline="0" dirty="0"/>
              <a:t>Při hře to znamená, že…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5CBD-870D-4DC1-93BE-A03BD70B684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112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Férovost, otevřené jednání. Dohodnutá pravidla platí</a:t>
            </a:r>
            <a:r>
              <a:rPr lang="cs-CZ" baseline="0" dirty="0"/>
              <a:t> pro každého.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r>
              <a:rPr lang="cs-CZ" dirty="0"/>
              <a:t>Při hře to znamená, že…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75CBD-870D-4DC1-93BE-A03BD70B684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347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44549-625B-4466-90D1-743ED80BDF7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01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44549-625B-4466-90D1-743ED80BDF7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221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464AD7-946E-4A65-9535-2C053A89577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584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57633-4272-4DF1-8D51-76696601F5B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081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Zadání bylo takovéto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4A025-AA32-43E5-943F-B6BF2F11B51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27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2C17B-C076-4879-96FE-55D54F1F993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189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57633-4272-4DF1-8D51-76696601F5B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33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Leadership – jdeme od prazákladních zákonů leadershipu a s týmy budujeme kmeny budoucnosti a připravujeme je tak na 4 průmyslovou revoluci.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A5E9D-2504-471E-8AD0-534E286A3B2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76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Půldenní program pro zástupce různých organizací, kteří chtěli pochopit, jak funguje změna.  </a:t>
            </a:r>
          </a:p>
          <a:p>
            <a:endParaRPr lang="cs-CZ" dirty="0"/>
          </a:p>
          <a:p>
            <a:r>
              <a:rPr lang="cs-CZ" dirty="0"/>
              <a:t>A jak ji komunikovat mezi lidi. Jak nastavit takové prostředí, kde lidi budou změnu vítat.</a:t>
            </a:r>
          </a:p>
          <a:p>
            <a:endParaRPr lang="cs-CZ" dirty="0"/>
          </a:p>
          <a:p>
            <a:r>
              <a:rPr lang="cs-CZ" dirty="0"/>
              <a:t>Celé se to odehrávalo ve 150 m dlouhém vlaku.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57633-4272-4DF1-8D51-76696601F5B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741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 </a:t>
            </a:r>
            <a:r>
              <a:rPr lang="cs-CZ"/>
              <a:t>Jak nastavit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57633-4272-4DF1-8D51-76696601F5B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926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57633-4272-4DF1-8D51-76696601F5B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71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57633-4272-4DF1-8D51-76696601F5B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518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57633-4272-4DF1-8D51-76696601F5B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420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57633-4272-4DF1-8D51-76696601F5B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325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57633-4272-4DF1-8D51-76696601F5B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85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57633-4272-4DF1-8D51-76696601F5B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18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2C17B-C076-4879-96FE-55D54F1F993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23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Pojďme SE NA PROSTŘEDÍ BUDOUCNOSTI </a:t>
            </a:r>
            <a:r>
              <a:rPr lang="cs-CZ" b="1" dirty="0"/>
              <a:t>ČLOVĚKA</a:t>
            </a:r>
            <a:r>
              <a:rPr lang="cs-CZ" dirty="0"/>
              <a:t> PODÍVAT JEŠTĚ JEDNÍM POHLEDEM.</a:t>
            </a:r>
          </a:p>
          <a:p>
            <a:endParaRPr lang="cs-CZ" dirty="0"/>
          </a:p>
          <a:p>
            <a:r>
              <a:rPr lang="cs-CZ" dirty="0" err="1"/>
              <a:t>Gamifikaci</a:t>
            </a:r>
            <a:r>
              <a:rPr lang="cs-CZ" dirty="0"/>
              <a:t> propojíme s konceptem </a:t>
            </a:r>
            <a:r>
              <a:rPr lang="cs-CZ" b="1" dirty="0"/>
              <a:t>PETRA KADLECE </a:t>
            </a:r>
            <a:r>
              <a:rPr lang="cs-CZ" dirty="0"/>
              <a:t>a to se SOC.POH.</a:t>
            </a:r>
          </a:p>
          <a:p>
            <a:endParaRPr lang="cs-CZ" b="1" dirty="0"/>
          </a:p>
          <a:p>
            <a:r>
              <a:rPr lang="cs-CZ" b="1" dirty="0"/>
              <a:t>PETR KADLEC.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57633-4272-4DF1-8D51-76696601F5B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29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A764DAD-D1C3-407A-BAB4-FA377C814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4A2A1CD9-D23A-479D-B374-0D3E3C2F2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C354F75-9680-4F42-919C-3B9BDDF86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54E7-F49B-47D4-A556-AA3CC9C8497A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7F8C243-DD28-4862-83F8-86AF6890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E4E22D2-A8AE-4AAB-B595-B451DFFF7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A938-0D15-4CD9-9A9E-4C1E8A657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0074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0707A4E-F0E9-42D6-B2E5-7959CE74D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BFBC4156-25BC-4B55-8EB1-FD9DDB792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3AF3C91-0EEB-4AB6-A232-DA2CCCF0C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54E7-F49B-47D4-A556-AA3CC9C8497A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B8D02ABB-A95F-4ADE-A52C-517A9CD1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F1AE0F3-17E3-4F45-904C-CA15E0BF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A938-0D15-4CD9-9A9E-4C1E8A657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1025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75806" y="1525044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latin typeface="Gabriola" panose="04040605051002020D02" pitchFamily="8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F60-B250-41E9-A900-05B08C1A242C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6F81-DC10-4E7C-97EC-770395376C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7256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briola" panose="04040605051002020D02" pitchFamily="82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abriola" panose="04040605051002020D02" pitchFamily="82" charset="0"/>
              </a:defRPr>
            </a:lvl1pPr>
            <a:lvl2pPr>
              <a:defRPr>
                <a:latin typeface="Gabriola" panose="04040605051002020D02" pitchFamily="82" charset="0"/>
              </a:defRPr>
            </a:lvl2pPr>
            <a:lvl3pPr>
              <a:defRPr>
                <a:latin typeface="Gabriola" panose="04040605051002020D02" pitchFamily="82" charset="0"/>
              </a:defRPr>
            </a:lvl3pPr>
            <a:lvl4pPr>
              <a:defRPr>
                <a:latin typeface="Gabriola" panose="04040605051002020D02" pitchFamily="82" charset="0"/>
              </a:defRPr>
            </a:lvl4pPr>
            <a:lvl5pPr>
              <a:defRPr>
                <a:latin typeface="Gabriola" panose="04040605051002020D02" pitchFamily="8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F60-B250-41E9-A900-05B08C1A242C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6F81-DC10-4E7C-97EC-770395376C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0336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F60-B250-41E9-A900-05B08C1A242C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6F81-DC10-4E7C-97EC-770395376C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32207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F60-B250-41E9-A900-05B08C1A242C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6F81-DC10-4E7C-97EC-770395376C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4991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F60-B250-41E9-A900-05B08C1A242C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6F81-DC10-4E7C-97EC-770395376C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0239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F60-B250-41E9-A900-05B08C1A242C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6F81-DC10-4E7C-97EC-770395376C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0975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F60-B250-41E9-A900-05B08C1A242C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6F81-DC10-4E7C-97EC-770395376C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3756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F60-B250-41E9-A900-05B08C1A242C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6F81-DC10-4E7C-97EC-770395376C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451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F60-B250-41E9-A900-05B08C1A242C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6F81-DC10-4E7C-97EC-770395376C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3850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F60-B250-41E9-A900-05B08C1A242C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6F81-DC10-4E7C-97EC-770395376C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48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359C9259-8DAA-49C8-805A-8AA3DEB2F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2FB01689-206B-4896-966E-37D130F1A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2CBFDAF-0E92-42B0-8EF4-DAC42E86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54E7-F49B-47D4-A556-AA3CC9C8497A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9DC572CF-F960-4E81-B60E-4D9D5C80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5621781-AAA2-4D9A-AB48-100DA409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A938-0D15-4CD9-9A9E-4C1E8A657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38407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CF60-B250-41E9-A900-05B08C1A242C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6F81-DC10-4E7C-97EC-770395376C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7727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8237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55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658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887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266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553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86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39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65BB7D-D223-43CC-BE2C-AC0B3848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81B4A83-C952-4C97-B15B-66A6703CB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C58E8E00-F4A1-43DC-9A23-211CD842D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54E7-F49B-47D4-A556-AA3CC9C8497A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40BB15A-9949-4C1B-B37F-67D02B468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965A1D2-8F3A-4B72-9F29-FAA251C8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A938-0D15-4CD9-9A9E-4C1E8A657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5530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100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1580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456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97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00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28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71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6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90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8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B5E4E45-F343-4615-ADC7-0EB37A21D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AFD298DE-2875-4B24-8A1C-05EF6B823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5DF2A3EC-324F-44E0-83BB-DDC72FAA2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54E7-F49B-47D4-A556-AA3CC9C8497A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94D4F048-2AC9-49CE-BDA9-C083FAF54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9C75EF1-2E89-4F6F-8E58-563DF45E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A938-0D15-4CD9-9A9E-4C1E8A657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3494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67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54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47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156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266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656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012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184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014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899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60D30B-9FA9-4BDE-9A32-5EC3738D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4B0135A-CFBC-40F4-BD1F-41BBC08FB6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D2F60D59-0EA8-433F-A3EF-DD6195E4F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4BA02E9-7849-4A58-9F7D-DE1F9D40B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54E7-F49B-47D4-A556-AA3CC9C8497A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AAD2489-9C2A-469F-96FC-3CB938139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646879C-7B3A-4D11-9732-94A4BABB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A938-0D15-4CD9-9A9E-4C1E8A657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5098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353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395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0896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295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24072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230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958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3513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3542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319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BC70B94-6FC5-4F4D-81B8-5C599DB77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BC43C83E-557B-40B0-BD51-BDC474A81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29B9D0C1-AE3A-4BB1-9C4B-34520AF7B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3A2ECB84-D452-43EB-8315-3A3B5C34B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A834C2A6-8251-46B7-BF1E-E5E144AD82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413F2017-E5FA-4868-B28A-CBB3FFC9E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54E7-F49B-47D4-A556-AA3CC9C8497A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8A48C094-CA22-47A3-B759-5324ACF6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869C432D-57A3-4906-87A7-3C0E91B0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A938-0D15-4CD9-9A9E-4C1E8A657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494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8212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833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5285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4979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48911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2473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86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206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604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58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A54B284-B8B0-44CE-95A5-E0D03335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8C7064D9-A720-4342-91E9-2A0D015B2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54E7-F49B-47D4-A556-AA3CC9C8497A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ACF829C0-29E8-487E-AB25-21A06F3C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2327B6C9-99CD-4451-9CC7-6D7FF2C8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A938-0D15-4CD9-9A9E-4C1E8A657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7672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400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253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573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127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857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940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264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617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042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71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5AFAE662-A30B-4E6C-AAB9-617F1E0C0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54E7-F49B-47D4-A556-AA3CC9C8497A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D8D8D91-EBF8-4B6F-BAA7-A02627597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AC02EEEC-8D4C-4A95-A483-636224A54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A938-0D15-4CD9-9A9E-4C1E8A657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4599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141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581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379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161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445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74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831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396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3098-5E8C-45C1-8239-2935B7F19E3D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AB71-2701-4577-BA8C-4F6A08C363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5094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3098-5E8C-45C1-8239-2935B7F19E3D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AB71-2701-4577-BA8C-4F6A08C363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40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A902CC2-051D-495C-8AF2-E33A221D4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AF16814-2A91-4D05-AD07-6A9D27CE8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AC3650DF-6A7B-4C5F-AA28-F1222A65D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E7ED85D-C2C6-4FD8-9817-254424D42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54E7-F49B-47D4-A556-AA3CC9C8497A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E0D4A326-8F87-4B70-A1B4-9E903141C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26089FCC-B638-4B9A-BB39-4F705DD2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A938-0D15-4CD9-9A9E-4C1E8A657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0317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3098-5E8C-45C1-8239-2935B7F19E3D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AB71-2701-4577-BA8C-4F6A08C363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2034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3098-5E8C-45C1-8239-2935B7F19E3D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AB71-2701-4577-BA8C-4F6A08C363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0647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3098-5E8C-45C1-8239-2935B7F19E3D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AB71-2701-4577-BA8C-4F6A08C363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5648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3098-5E8C-45C1-8239-2935B7F19E3D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AB71-2701-4577-BA8C-4F6A08C363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286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3098-5E8C-45C1-8239-2935B7F19E3D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AB71-2701-4577-BA8C-4F6A08C363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5769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3098-5E8C-45C1-8239-2935B7F19E3D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AB71-2701-4577-BA8C-4F6A08C363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76211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3098-5E8C-45C1-8239-2935B7F19E3D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AB71-2701-4577-BA8C-4F6A08C363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4276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3098-5E8C-45C1-8239-2935B7F19E3D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AB71-2701-4577-BA8C-4F6A08C363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6160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3098-5E8C-45C1-8239-2935B7F19E3D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6AB71-2701-4577-BA8C-4F6A08C363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8508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7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9EE4AF3-6878-4A91-94A0-5EAC3940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7A593C67-5F7E-458E-8BC2-865A55865E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4481F890-015E-43E8-A666-358E7B551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DA49EF1E-2593-460E-BBB3-200FBF412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54E7-F49B-47D4-A556-AA3CC9C8497A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E1FBA597-41E1-4688-B60F-83103127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5DC7D613-DB49-43E4-8E22-1C62B840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A938-0D15-4CD9-9A9E-4C1E8A657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1852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810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84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234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160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815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737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47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249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921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4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AB15DBA8-6E60-48FE-8673-BD0D75EA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163CE405-12B3-4304-A07C-08F9B6BB2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133DBCB-F342-4581-ADFD-824ECA4C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454E7-F49B-47D4-A556-AA3CC9C8497A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078DE2B-1544-46A8-8755-136DD0EBA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D09FF09-45F1-49F4-BA10-0BC7F8716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1A938-0D15-4CD9-9A9E-4C1E8A657C5D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B8ADDAF6-D2A5-4FDA-A44C-8E30C46B80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38149"/>
          <a:stretch/>
        </p:blipFill>
        <p:spPr>
          <a:xfrm>
            <a:off x="10723070" y="6118865"/>
            <a:ext cx="1261459" cy="533007"/>
          </a:xfrm>
          <a:prstGeom prst="flowChartManualInput">
            <a:avLst/>
          </a:prstGeom>
        </p:spPr>
      </p:pic>
    </p:spTree>
    <p:extLst>
      <p:ext uri="{BB962C8B-B14F-4D97-AF65-F5344CB8AC3E}">
        <p14:creationId xmlns:p14="http://schemas.microsoft.com/office/powerpoint/2010/main" val="336230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5CF60-B250-41E9-A900-05B08C1A242C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C6F81-DC10-4E7C-97EC-770395376C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23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abriola" panose="04040605051002020D02" pitchFamily="8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briola" panose="04040605051002020D02" pitchFamily="8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briola" panose="04040605051002020D02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briola" panose="04040605051002020D02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briola" panose="04040605051002020D02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briola" panose="04040605051002020D02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CA5180D-C5BB-48B9-81B0-DDD865DB7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38149"/>
          <a:stretch/>
        </p:blipFill>
        <p:spPr>
          <a:xfrm>
            <a:off x="10723070" y="6118865"/>
            <a:ext cx="1261459" cy="533007"/>
          </a:xfrm>
          <a:prstGeom prst="flowChartManualInput">
            <a:avLst/>
          </a:prstGeom>
        </p:spPr>
      </p:pic>
    </p:spTree>
    <p:extLst>
      <p:ext uri="{BB962C8B-B14F-4D97-AF65-F5344CB8AC3E}">
        <p14:creationId xmlns:p14="http://schemas.microsoft.com/office/powerpoint/2010/main" val="264864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5005E3F-A446-456C-9B97-5055A37F7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38149"/>
          <a:stretch/>
        </p:blipFill>
        <p:spPr>
          <a:xfrm>
            <a:off x="10723070" y="6118865"/>
            <a:ext cx="1261459" cy="533007"/>
          </a:xfrm>
          <a:prstGeom prst="flowChartManualInput">
            <a:avLst/>
          </a:prstGeom>
        </p:spPr>
      </p:pic>
    </p:spTree>
    <p:extLst>
      <p:ext uri="{BB962C8B-B14F-4D97-AF65-F5344CB8AC3E}">
        <p14:creationId xmlns:p14="http://schemas.microsoft.com/office/powerpoint/2010/main" val="159105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87BBD-B2E4-4490-99F1-0E9A328B6A94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5C7BD-0480-44D4-A480-83B1A4863884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425A517-8ED0-469B-8770-0C338BA58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/>
          <a:srcRect t="38149"/>
          <a:stretch/>
        </p:blipFill>
        <p:spPr>
          <a:xfrm>
            <a:off x="10733542" y="6134186"/>
            <a:ext cx="1240516" cy="56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4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3F3E7-972E-4080-8013-E73FD37691E9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0EC69-10D2-4E1F-81F0-C555F55F5A7F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D6B1025-CB0D-42FE-AC23-DAC199227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/>
          <a:srcRect t="38149"/>
          <a:stretch/>
        </p:blipFill>
        <p:spPr>
          <a:xfrm>
            <a:off x="11093823" y="6291513"/>
            <a:ext cx="880381" cy="4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9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0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7AA45-B54D-4EA0-864D-D772562DF2C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0A050-E4F1-464A-B475-0AE90CBD079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5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63098-5E8C-45C1-8239-2935B7F19E3D}" type="datetimeFigureOut">
              <a:rPr lang="cs-CZ" smtClean="0"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6AB71-2701-4577-BA8C-4F6A08C363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87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3F3E7-972E-4080-8013-E73FD37691E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0EC69-10D2-4E1F-81F0-C555F55F5A7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6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Pavlovien" TargetMode="External"/><Relationship Id="rId2" Type="http://schemas.openxmlformats.org/officeDocument/2006/relationships/hyperlink" Target="https://cs.wikipedia.org/wiki/Hominizace" TargetMode="Externa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cs.wikipedia.org/wiki/Neoteni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2636C5D-1B87-4266-BDC8-89205D1B4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6EE7405E-120F-4757-B444-0207916D4990}"/>
              </a:ext>
            </a:extLst>
          </p:cNvPr>
          <p:cNvSpPr/>
          <p:nvPr/>
        </p:nvSpPr>
        <p:spPr>
          <a:xfrm>
            <a:off x="335280" y="2828835"/>
            <a:ext cx="11521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Roboto"/>
              </a:rPr>
              <a:t>Nikdo neví, co bude za 15 let v oblasti vzdělávání nového nebo jak bude vypadat čtvrtá průmyslová revoluce. Ani my nebudeme věštit z křišťálové koule, ale podíváme se na psychologické zákonitosti a fungující principy, které ve vzdělávání platí miliony let a budou platit i za dalších 15 let ;o) Řešíme motivaci lidí, efektivní vzdělávání a rozvoj kompetencí s reálnými dopady do praxe. Jste-li dobrodruzi a chcete-li vidět dopředu, přijďte.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5146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36600" y="1308249"/>
            <a:ext cx="988283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3rd Man" panose="020B0603050302020204" pitchFamily="34" charset="-18"/>
                <a:ea typeface="+mn-ea"/>
                <a:cs typeface="+mn-cs"/>
              </a:rPr>
              <a:t>2.............</a:t>
            </a:r>
          </a:p>
        </p:txBody>
      </p:sp>
      <p:sp>
        <p:nvSpPr>
          <p:cNvPr id="6" name="Obdélník 5"/>
          <p:cNvSpPr/>
          <p:nvPr/>
        </p:nvSpPr>
        <p:spPr>
          <a:xfrm>
            <a:off x="3008150" y="4161272"/>
            <a:ext cx="8905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rd Man" panose="020B0603050302020204" pitchFamily="34" charset="-18"/>
                <a:ea typeface="+mn-ea"/>
                <a:cs typeface="+mn-cs"/>
              </a:rPr>
              <a:t>Sociální pohoda</a:t>
            </a:r>
          </a:p>
        </p:txBody>
      </p:sp>
    </p:spTree>
    <p:extLst>
      <p:ext uri="{BB962C8B-B14F-4D97-AF65-F5344CB8AC3E}">
        <p14:creationId xmlns:p14="http://schemas.microsoft.com/office/powerpoint/2010/main" val="4190243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6800" fill="hold"/>
                                        <p:tgtEl>
                                          <p:spTgt spid="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3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56 0.00903 L 1.04167E-6 -2.96296E-6 " pathEditMode="relative" rAng="0" ptsTypes="AA">
                                      <p:cBhvr>
                                        <p:cTn id="11" dur="6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5326426" y="4136833"/>
            <a:ext cx="7415539" cy="17045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briola"/>
              <a:ea typeface="+mn-ea"/>
              <a:cs typeface="+mn-cs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B8AFEE70-C4BC-4D4A-BCAB-02261D9EC688}"/>
              </a:ext>
            </a:extLst>
          </p:cNvPr>
          <p:cNvSpPr/>
          <p:nvPr/>
        </p:nvSpPr>
        <p:spPr>
          <a:xfrm>
            <a:off x="5389419" y="4054538"/>
            <a:ext cx="67465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/>
                <a:ea typeface="+mn-ea"/>
                <a:cs typeface="+mn-cs"/>
              </a:rPr>
              <a:t>V</a:t>
            </a: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/>
                <a:ea typeface="+mn-ea"/>
                <a:cs typeface="+mn-cs"/>
              </a:rPr>
              <a:t>eškerou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briola"/>
                <a:ea typeface="+mn-ea"/>
                <a:cs typeface="+mn-cs"/>
              </a:rPr>
              <a:t> svoji energii věnujeme naplňování svých záměrů, díky tomu, že máme s ostatními lidmi skvělé vztahy.</a:t>
            </a:r>
          </a:p>
        </p:txBody>
      </p:sp>
    </p:spTree>
    <p:extLst>
      <p:ext uri="{BB962C8B-B14F-4D97-AF65-F5344CB8AC3E}">
        <p14:creationId xmlns:p14="http://schemas.microsoft.com/office/powerpoint/2010/main" val="346049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ED014E1D-96B2-4FBF-8C79-13E0C60C8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1240" y="0"/>
            <a:ext cx="7433230" cy="8432084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BDCBADA2-7205-46F9-8B2B-85AC91C595DD}"/>
              </a:ext>
            </a:extLst>
          </p:cNvPr>
          <p:cNvGrpSpPr/>
          <p:nvPr/>
        </p:nvGrpSpPr>
        <p:grpSpPr>
          <a:xfrm>
            <a:off x="6561532" y="1266742"/>
            <a:ext cx="4754960" cy="1916489"/>
            <a:chOff x="5148064" y="3777260"/>
            <a:chExt cx="4165990" cy="1916489"/>
          </a:xfrm>
        </p:grpSpPr>
        <p:sp>
          <p:nvSpPr>
            <p:cNvPr id="8" name="Nadpis 1"/>
            <p:cNvSpPr txBox="1">
              <a:spLocks/>
            </p:cNvSpPr>
            <p:nvPr/>
          </p:nvSpPr>
          <p:spPr>
            <a:xfrm>
              <a:off x="5148064" y="3777260"/>
              <a:ext cx="4165990" cy="9941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defTabSz="685783">
                <a:lnSpc>
                  <a:spcPct val="90000"/>
                </a:lnSpc>
                <a:spcBef>
                  <a:spcPct val="0"/>
                </a:spcBef>
                <a:buNone/>
                <a:defRPr sz="14900" b="1">
                  <a:solidFill>
                    <a:srgbClr val="090E11"/>
                  </a:solidFill>
                  <a:latin typeface="Haunt AOE" panose="02000608050000020004" pitchFamily="2" charset="-18"/>
                  <a:ea typeface="+mj-ea"/>
                  <a:cs typeface="+mj-cs"/>
                </a:defRPr>
              </a:lvl1pPr>
            </a:lstStyle>
            <a:p>
              <a:pPr marL="0" marR="0" lvl="0" indent="0" algn="l" defTabSz="68578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900" b="0" i="0" u="none" strike="noStrike" kern="1200" cap="none" spc="0" normalizeH="0" baseline="0" noProof="0" dirty="0">
                  <a:ln>
                    <a:noFill/>
                  </a:ln>
                  <a:solidFill>
                    <a:srgbClr val="090E11"/>
                  </a:solidFill>
                  <a:effectLst/>
                  <a:uLnTx/>
                  <a:uFillTx/>
                  <a:latin typeface="Haunt AOE" panose="02000608050000020004" pitchFamily="2" charset="-18"/>
                  <a:ea typeface="+mj-ea"/>
                  <a:cs typeface="+mj-cs"/>
                </a:rPr>
                <a:t>Bezpečí</a:t>
              </a:r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7231059" y="4985863"/>
              <a:ext cx="1840568" cy="70788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defTabSz="685783">
                <a:lnSpc>
                  <a:spcPct val="90000"/>
                </a:lnSpc>
                <a:spcBef>
                  <a:spcPct val="0"/>
                </a:spcBef>
                <a:buNone/>
                <a:defRPr sz="14900" b="1">
                  <a:solidFill>
                    <a:srgbClr val="090E11"/>
                  </a:solidFill>
                  <a:latin typeface="Haunt AOE" panose="02000608050000020004" pitchFamily="2" charset="-18"/>
                  <a:ea typeface="+mj-ea"/>
                  <a:cs typeface="+mj-cs"/>
                </a:defRPr>
              </a:lvl1pPr>
            </a:lstStyle>
            <a:p>
              <a:pPr marL="0" marR="0" lvl="0" indent="0" algn="l" defTabSz="68578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90E11"/>
                  </a:solidFill>
                  <a:effectLst/>
                  <a:uLnTx/>
                  <a:uFillTx/>
                  <a:latin typeface="Haunt AOE" panose="02000608050000020004" pitchFamily="2" charset="-18"/>
                  <a:ea typeface="+mj-ea"/>
                  <a:cs typeface="+mj-cs"/>
                </a:rPr>
                <a:t>Sociální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3323097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D17F5C86-177D-486F-81DA-E2562ECD3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336" y="1969477"/>
            <a:ext cx="6804147" cy="487314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7204" y="641840"/>
            <a:ext cx="4813089" cy="2376264"/>
          </a:xfrm>
        </p:spPr>
        <p:txBody>
          <a:bodyPr>
            <a:noAutofit/>
          </a:bodyPr>
          <a:lstStyle/>
          <a:p>
            <a:r>
              <a:rPr lang="cs-CZ" sz="14900" dirty="0">
                <a:solidFill>
                  <a:srgbClr val="090E11"/>
                </a:solidFill>
                <a:latin typeface="Haunt AOE" panose="02000608050000020004" pitchFamily="2" charset="-18"/>
              </a:rPr>
              <a:t>Respekt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6557A256-ED8A-4AE1-8C35-1D71DE64C351}"/>
              </a:ext>
            </a:extLst>
          </p:cNvPr>
          <p:cNvSpPr txBox="1"/>
          <p:nvPr/>
        </p:nvSpPr>
        <p:spPr>
          <a:xfrm>
            <a:off x="3364720" y="2477515"/>
            <a:ext cx="2406545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685783">
              <a:lnSpc>
                <a:spcPct val="90000"/>
              </a:lnSpc>
              <a:spcBef>
                <a:spcPct val="0"/>
              </a:spcBef>
              <a:buNone/>
              <a:defRPr sz="14900" b="1">
                <a:solidFill>
                  <a:srgbClr val="090E11"/>
                </a:solidFill>
                <a:latin typeface="Haunt AOE" panose="02000608050000020004" pitchFamily="2" charset="-18"/>
                <a:ea typeface="+mj-ea"/>
                <a:cs typeface="+mj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0" i="0" u="none" strike="noStrike" kern="1200" cap="none" spc="600" normalizeH="0" baseline="0" noProof="0" dirty="0">
                <a:ln>
                  <a:noFill/>
                </a:ln>
                <a:solidFill>
                  <a:srgbClr val="090E11"/>
                </a:solidFill>
                <a:effectLst/>
                <a:uLnTx/>
                <a:uFillTx/>
                <a:latin typeface="Haunt AOE" panose="02000608050000020004" pitchFamily="2" charset="-18"/>
                <a:ea typeface="+mj-ea"/>
                <a:cs typeface="+mj-cs"/>
              </a:rPr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320835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21493" y="-387730"/>
            <a:ext cx="7633459" cy="763345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9401507" y="2837996"/>
            <a:ext cx="1229778" cy="1363741"/>
          </a:xfrm>
          <a:prstGeom prst="rect">
            <a:avLst/>
          </a:prstGeom>
          <a:solidFill>
            <a:srgbClr val="07070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briola"/>
              <a:ea typeface="+mn-ea"/>
              <a:cs typeface="+mn-cs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7191330" y="4032290"/>
            <a:ext cx="1353762" cy="1363741"/>
          </a:xfrm>
          <a:prstGeom prst="rect">
            <a:avLst/>
          </a:prstGeom>
          <a:solidFill>
            <a:srgbClr val="07070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briola"/>
              <a:ea typeface="+mn-ea"/>
              <a:cs typeface="+mn-cs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8307262" y="1509025"/>
            <a:ext cx="1229778" cy="1363741"/>
          </a:xfrm>
          <a:prstGeom prst="rect">
            <a:avLst/>
          </a:prstGeom>
          <a:solidFill>
            <a:srgbClr val="07070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briola"/>
              <a:ea typeface="+mn-ea"/>
              <a:cs typeface="+mn-cs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337791" y="5396031"/>
            <a:ext cx="1229778" cy="1363741"/>
          </a:xfrm>
          <a:prstGeom prst="rect">
            <a:avLst/>
          </a:prstGeom>
          <a:solidFill>
            <a:srgbClr val="07070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briola"/>
              <a:ea typeface="+mn-ea"/>
              <a:cs typeface="+mn-cs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782028" y="4310800"/>
            <a:ext cx="58608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unt AOE" panose="02000608050000020004" pitchFamily="2" charset="-18"/>
                <a:ea typeface="+mj-ea"/>
                <a:cs typeface="+mj-cs"/>
              </a:rPr>
              <a:t>Autonomie</a:t>
            </a:r>
          </a:p>
        </p:txBody>
      </p:sp>
    </p:spTree>
    <p:extLst>
      <p:ext uri="{BB962C8B-B14F-4D97-AF65-F5344CB8AC3E}">
        <p14:creationId xmlns:p14="http://schemas.microsoft.com/office/powerpoint/2010/main" val="38184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6587328" y="1029486"/>
            <a:ext cx="52687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cs-CZ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8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Haunt AOE" panose="02000608050000020004" pitchFamily="2" charset="-1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unt AOE" panose="02000608050000020004" pitchFamily="2" charset="-18"/>
                <a:ea typeface="+mj-ea"/>
                <a:cs typeface="+mj-cs"/>
              </a:rPr>
              <a:t>Férovost</a:t>
            </a:r>
          </a:p>
        </p:txBody>
      </p:sp>
      <p:pic>
        <p:nvPicPr>
          <p:cNvPr id="1028" name="Picture 4" descr="Výsledek obrázku pro justice">
            <a:extLst>
              <a:ext uri="{FF2B5EF4-FFF2-40B4-BE49-F238E27FC236}">
                <a16:creationId xmlns:a16="http://schemas.microsoft.com/office/drawing/2014/main" xmlns="" id="{FDDD333E-C37D-409D-AE8E-AFA1B49B8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77" y="96982"/>
            <a:ext cx="6330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FF7089DF-2F90-45AB-8FB1-7C331B8D36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149"/>
          <a:stretch/>
        </p:blipFill>
        <p:spPr>
          <a:xfrm>
            <a:off x="11394837" y="6515099"/>
            <a:ext cx="461198" cy="194871"/>
          </a:xfrm>
          <a:prstGeom prst="flowChartManualInput">
            <a:avLst/>
          </a:prstGeom>
        </p:spPr>
      </p:pic>
    </p:spTree>
    <p:extLst>
      <p:ext uri="{BB962C8B-B14F-4D97-AF65-F5344CB8AC3E}">
        <p14:creationId xmlns:p14="http://schemas.microsoft.com/office/powerpoint/2010/main" val="265973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A78578F-BE9E-4E13-9E18-C3BA05281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1999"/>
            <a:ext cx="12192000" cy="6096001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xmlns="" id="{3DD0437C-5758-4189-80DB-E46945803895}"/>
              </a:ext>
            </a:extLst>
          </p:cNvPr>
          <p:cNvSpPr txBox="1">
            <a:spLocks/>
          </p:cNvSpPr>
          <p:nvPr/>
        </p:nvSpPr>
        <p:spPr>
          <a:xfrm>
            <a:off x="1545937" y="910842"/>
            <a:ext cx="98915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cs-CZ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8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Haunt AOE" panose="02000608050000020004" pitchFamily="2" charset="-1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unt AOE" panose="02000608050000020004" pitchFamily="2" charset="-18"/>
                <a:ea typeface="+mj-ea"/>
                <a:cs typeface="+mj-cs"/>
              </a:rPr>
              <a:t>Budujeme vztahy</a:t>
            </a:r>
          </a:p>
        </p:txBody>
      </p:sp>
    </p:spTree>
    <p:extLst>
      <p:ext uri="{BB962C8B-B14F-4D97-AF65-F5344CB8AC3E}">
        <p14:creationId xmlns:p14="http://schemas.microsoft.com/office/powerpoint/2010/main" val="20321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CA4B6D72-EA76-42B1-ADA4-EE2923CDA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1400" y="703169"/>
            <a:ext cx="4176115" cy="310612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27315190-0F43-4BC0-8217-02EF62582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708" y="2746355"/>
            <a:ext cx="8223292" cy="411164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40BD902B-4400-4B6A-8DAA-26CE054FD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79840"/>
            <a:ext cx="3968707" cy="386160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991" y="-164463"/>
            <a:ext cx="4290507" cy="4068972"/>
          </a:xfrm>
          <a:prstGeom prst="rect">
            <a:avLst/>
          </a:prstGeom>
        </p:spPr>
      </p:pic>
      <p:pic>
        <p:nvPicPr>
          <p:cNvPr id="13" name="Picture 4" descr="Výsledek obrázku pro justice">
            <a:extLst>
              <a:ext uri="{FF2B5EF4-FFF2-40B4-BE49-F238E27FC236}">
                <a16:creationId xmlns:a16="http://schemas.microsoft.com/office/drawing/2014/main" xmlns="" id="{6AC5708B-6670-46E2-B759-374EE1326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74" y="0"/>
            <a:ext cx="3331507" cy="360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xmlns="" id="{611CEEC8-3313-4773-B7E1-7CA9E1BD0634}"/>
              </a:ext>
            </a:extLst>
          </p:cNvPr>
          <p:cNvCxnSpPr/>
          <p:nvPr/>
        </p:nvCxnSpPr>
        <p:spPr>
          <a:xfrm>
            <a:off x="3968708" y="-132044"/>
            <a:ext cx="0" cy="6960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21976DCD-2014-40C9-8711-17A4BC5F0D70}"/>
              </a:ext>
            </a:extLst>
          </p:cNvPr>
          <p:cNvCxnSpPr>
            <a:cxnSpLocks/>
          </p:cNvCxnSpPr>
          <p:nvPr/>
        </p:nvCxnSpPr>
        <p:spPr>
          <a:xfrm>
            <a:off x="7418490" y="0"/>
            <a:ext cx="48783" cy="38092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xmlns="" id="{BAA8A77A-2FC7-4172-9EA1-7D9728ABC529}"/>
              </a:ext>
            </a:extLst>
          </p:cNvPr>
          <p:cNvCxnSpPr>
            <a:cxnSpLocks/>
          </p:cNvCxnSpPr>
          <p:nvPr/>
        </p:nvCxnSpPr>
        <p:spPr>
          <a:xfrm flipH="1" flipV="1">
            <a:off x="-21400" y="3779840"/>
            <a:ext cx="12213400" cy="294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25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762174" y="2061157"/>
            <a:ext cx="3513710" cy="10064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6600" b="1" spc="340" dirty="0">
                <a:solidFill>
                  <a:srgbClr val="809DEB"/>
                </a:solidFill>
                <a:latin typeface="Haunt AOE" panose="02000608050000020004" pitchFamily="2" charset="-18"/>
                <a:cs typeface="Arial" panose="020B0604020202020204" pitchFamily="34" charset="0"/>
              </a:rPr>
              <a:t>GAMIFIKACE</a:t>
            </a:r>
            <a:endParaRPr kumimoji="0" lang="cs-CZ" sz="6600" b="1" i="0" u="none" strike="noStrike" kern="1200" cap="none" spc="390" normalizeH="0" baseline="0" noProof="0" dirty="0">
              <a:ln>
                <a:noFill/>
              </a:ln>
              <a:solidFill>
                <a:srgbClr val="809DEB"/>
              </a:solidFill>
              <a:effectLst/>
              <a:uLnTx/>
              <a:uFillTx/>
              <a:latin typeface="Haunt AOE" panose="02000608050000020004" pitchFamily="2" charset="-18"/>
              <a:cs typeface="Arial" panose="020B0604020202020204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-663627" y="1145705"/>
            <a:ext cx="4425801" cy="2837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6600" b="1" spc="-150" dirty="0">
                <a:solidFill>
                  <a:srgbClr val="DFAF4B"/>
                </a:solidFill>
                <a:latin typeface="Freehand575 BT" panose="03080702030306060204" pitchFamily="66" charset="0"/>
                <a:cs typeface="Arial" panose="020B0604020202020204" pitchFamily="34" charset="0"/>
              </a:rPr>
              <a:t>SOCIÁLNÍ POHODA</a:t>
            </a:r>
            <a:endParaRPr kumimoji="0" lang="cs-CZ" sz="6600" b="1" i="0" u="none" strike="noStrike" kern="1200" cap="none" spc="-150" normalizeH="0" baseline="0" noProof="0" dirty="0">
              <a:ln>
                <a:noFill/>
              </a:ln>
              <a:solidFill>
                <a:srgbClr val="DFAF4B"/>
              </a:solidFill>
              <a:effectLst/>
              <a:uLnTx/>
              <a:uFillTx/>
              <a:latin typeface="Freehand575 BT" panose="03080702030306060204" pitchFamily="66" charset="0"/>
              <a:cs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A36C46DB-09AD-423B-9927-05E22ABBFCFB}"/>
              </a:ext>
            </a:extLst>
          </p:cNvPr>
          <p:cNvSpPr/>
          <p:nvPr/>
        </p:nvSpPr>
        <p:spPr>
          <a:xfrm>
            <a:off x="2893238" y="1508120"/>
            <a:ext cx="74424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500" dirty="0"/>
              <a:t>+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D64A7A5F-2442-4DDB-B6E2-7BF16659C6F9}"/>
              </a:ext>
            </a:extLst>
          </p:cNvPr>
          <p:cNvSpPr/>
          <p:nvPr/>
        </p:nvSpPr>
        <p:spPr>
          <a:xfrm>
            <a:off x="7178870" y="1520233"/>
            <a:ext cx="74424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500" dirty="0"/>
              <a:t>+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65BCB363-BDA5-44C3-A1CD-8C65A40060A1}"/>
              </a:ext>
            </a:extLst>
          </p:cNvPr>
          <p:cNvSpPr/>
          <p:nvPr/>
        </p:nvSpPr>
        <p:spPr>
          <a:xfrm>
            <a:off x="8099254" y="1959590"/>
            <a:ext cx="414158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dirty="0">
                <a:solidFill>
                  <a:srgbClr val="222222"/>
                </a:solidFill>
                <a:latin typeface="Steamy" panose="02000503000000020004" pitchFamily="50" charset="0"/>
              </a:rPr>
              <a:t>Průmysl </a:t>
            </a:r>
            <a:r>
              <a:rPr lang="cs-CZ" sz="6000" dirty="0">
                <a:solidFill>
                  <a:srgbClr val="222222"/>
                </a:solidFill>
                <a:latin typeface="3rd Man" panose="020B0603050302020204" pitchFamily="34" charset="-18"/>
              </a:rPr>
              <a:t>4.0</a:t>
            </a:r>
            <a:endParaRPr lang="cs-CZ" sz="6600" dirty="0">
              <a:latin typeface="3rd Man" panose="020B0603050302020204" pitchFamily="34" charset="-18"/>
            </a:endParaRPr>
          </a:p>
        </p:txBody>
      </p:sp>
      <p:sp>
        <p:nvSpPr>
          <p:cNvPr id="13" name="Pravá složená závorka 12">
            <a:extLst>
              <a:ext uri="{FF2B5EF4-FFF2-40B4-BE49-F238E27FC236}">
                <a16:creationId xmlns:a16="http://schemas.microsoft.com/office/drawing/2014/main" xmlns="" id="{9ED4FAE2-48F3-4B5F-866D-D844BF510B74}"/>
              </a:ext>
            </a:extLst>
          </p:cNvPr>
          <p:cNvSpPr/>
          <p:nvPr/>
        </p:nvSpPr>
        <p:spPr>
          <a:xfrm rot="5400000">
            <a:off x="5714175" y="-2411518"/>
            <a:ext cx="841257" cy="118428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xmlns="" id="{F6EE2768-26F0-4EEB-A203-94DDA01E9488}"/>
              </a:ext>
            </a:extLst>
          </p:cNvPr>
          <p:cNvGrpSpPr/>
          <p:nvPr/>
        </p:nvGrpSpPr>
        <p:grpSpPr>
          <a:xfrm>
            <a:off x="4221822" y="4636651"/>
            <a:ext cx="4842665" cy="1410564"/>
            <a:chOff x="3824257" y="4619347"/>
            <a:chExt cx="4994171" cy="1410564"/>
          </a:xfrm>
        </p:grpSpPr>
        <p:sp>
          <p:nvSpPr>
            <p:cNvPr id="8" name="Zástupný symbol pro obsah 2">
              <a:extLst>
                <a:ext uri="{FF2B5EF4-FFF2-40B4-BE49-F238E27FC236}">
                  <a16:creationId xmlns:a16="http://schemas.microsoft.com/office/drawing/2014/main" xmlns="" id="{FC23C02C-653D-49F3-821B-D8ECD06103E0}"/>
                </a:ext>
              </a:extLst>
            </p:cNvPr>
            <p:cNvSpPr txBox="1">
              <a:spLocks/>
            </p:cNvSpPr>
            <p:nvPr/>
          </p:nvSpPr>
          <p:spPr>
            <a:xfrm>
              <a:off x="3824257" y="4619347"/>
              <a:ext cx="4994171" cy="141056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11500" dirty="0" err="1">
                  <a:solidFill>
                    <a:srgbClr val="DFAF4B"/>
                  </a:solidFill>
                  <a:latin typeface="Freehand575 BT" panose="03080702030306060204" pitchFamily="66" charset="0"/>
                  <a:cs typeface="Arial" panose="020B0604020202020204" pitchFamily="34" charset="0"/>
                </a:rPr>
                <a:t>Člo</a:t>
              </a:r>
              <a:r>
                <a:rPr lang="cs-CZ" sz="11500" dirty="0" err="1">
                  <a:solidFill>
                    <a:srgbClr val="809DEB"/>
                  </a:solidFill>
                  <a:latin typeface="Haunt AOE" panose="02000608050000020004" pitchFamily="2" charset="-18"/>
                </a:rPr>
                <a:t>VĚK</a:t>
              </a:r>
              <a:endParaRPr lang="cs-CZ" sz="11500" dirty="0">
                <a:latin typeface="Haunt AOE" panose="02000608050000020004" pitchFamily="2" charset="-18"/>
              </a:endParaRPr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xmlns="" id="{7C78667E-8732-4106-A1BC-566633224120}"/>
                </a:ext>
              </a:extLst>
            </p:cNvPr>
            <p:cNvSpPr/>
            <p:nvPr/>
          </p:nvSpPr>
          <p:spPr>
            <a:xfrm>
              <a:off x="6705669" y="5014248"/>
              <a:ext cx="82907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6000" dirty="0">
                  <a:solidFill>
                    <a:srgbClr val="222222"/>
                  </a:solidFill>
                  <a:latin typeface="3rd Man" panose="020B0603050302020204" pitchFamily="34" charset="-18"/>
                </a:rPr>
                <a:t>4.0</a:t>
              </a:r>
              <a:endParaRPr lang="cs-CZ" sz="6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4762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36600" y="1308249"/>
            <a:ext cx="988283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3rd Man" panose="020B0603050302020204" pitchFamily="34" charset="-18"/>
                <a:ea typeface="+mn-ea"/>
                <a:cs typeface="+mn-cs"/>
              </a:rPr>
              <a:t>3.............</a:t>
            </a:r>
          </a:p>
        </p:txBody>
      </p:sp>
      <p:sp>
        <p:nvSpPr>
          <p:cNvPr id="6" name="Obdélník 5"/>
          <p:cNvSpPr/>
          <p:nvPr/>
        </p:nvSpPr>
        <p:spPr>
          <a:xfrm>
            <a:off x="3008150" y="4161272"/>
            <a:ext cx="8905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2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rd Man" panose="020B0603050302020204" pitchFamily="34" charset="-18"/>
                <a:ea typeface="+mn-ea"/>
                <a:cs typeface="+mn-cs"/>
              </a:rPr>
              <a:t>realizace</a:t>
            </a:r>
          </a:p>
        </p:txBody>
      </p:sp>
    </p:spTree>
    <p:extLst>
      <p:ext uri="{BB962C8B-B14F-4D97-AF65-F5344CB8AC3E}">
        <p14:creationId xmlns:p14="http://schemas.microsoft.com/office/powerpoint/2010/main" val="525658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6800" fill="hold"/>
                                        <p:tgtEl>
                                          <p:spTgt spid="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3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56 0.00903 L 1.04167E-6 -2.96296E-6 " pathEditMode="relative" rAng="0" ptsTypes="AA">
                                      <p:cBhvr>
                                        <p:cTn id="11" dur="6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47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E41BE16-CF3C-4A50-A21B-736621FB8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7DD50E8-0F2E-48E4-8704-7B100D5081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806"/>
          <a:stretch/>
        </p:blipFill>
        <p:spPr>
          <a:xfrm>
            <a:off x="0" y="0"/>
            <a:ext cx="12192000" cy="5083444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B3D1DEB2-1DE3-4EB1-AB4B-B51FCC09EF60}"/>
              </a:ext>
            </a:extLst>
          </p:cNvPr>
          <p:cNvSpPr/>
          <p:nvPr/>
        </p:nvSpPr>
        <p:spPr>
          <a:xfrm>
            <a:off x="3284860" y="2777949"/>
            <a:ext cx="5647895" cy="2828925"/>
          </a:xfrm>
          <a:prstGeom prst="rect">
            <a:avLst/>
          </a:prstGeom>
          <a:solidFill>
            <a:srgbClr val="9D478C"/>
          </a:solidFill>
          <a:ln>
            <a:solidFill>
              <a:srgbClr val="9D4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40166650-5CAA-4200-BCED-8F1575DA116D}"/>
              </a:ext>
            </a:extLst>
          </p:cNvPr>
          <p:cNvSpPr/>
          <p:nvPr/>
        </p:nvSpPr>
        <p:spPr>
          <a:xfrm>
            <a:off x="0" y="0"/>
            <a:ext cx="12175598" cy="819856"/>
          </a:xfrm>
          <a:prstGeom prst="rect">
            <a:avLst/>
          </a:prstGeom>
          <a:solidFill>
            <a:srgbClr val="9D478C"/>
          </a:solidFill>
          <a:ln>
            <a:solidFill>
              <a:srgbClr val="9D4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A147DEE7-49E9-4575-9A62-A2D254AA0A41}"/>
              </a:ext>
            </a:extLst>
          </p:cNvPr>
          <p:cNvGrpSpPr/>
          <p:nvPr/>
        </p:nvGrpSpPr>
        <p:grpSpPr>
          <a:xfrm>
            <a:off x="1307120" y="2777949"/>
            <a:ext cx="3091612" cy="3810903"/>
            <a:chOff x="880190" y="2777949"/>
            <a:chExt cx="3091612" cy="3810903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xmlns="" id="{EF762ED3-1DB1-4E32-B98E-37751D10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47" b="94702" l="2151" r="96416">
                          <a14:foregroundMark x1="27957" y1="15894" x2="19355" y2="31788"/>
                          <a14:foregroundMark x1="19355" y1="31788" x2="18996" y2="49669"/>
                          <a14:foregroundMark x1="18996" y1="49669" x2="25806" y2="65894"/>
                          <a14:foregroundMark x1="25806" y1="65894" x2="41577" y2="80132"/>
                          <a14:foregroundMark x1="41577" y1="80132" x2="60932" y2="79139"/>
                          <a14:foregroundMark x1="60932" y1="79139" x2="78136" y2="70530"/>
                          <a14:foregroundMark x1="78136" y1="70530" x2="77419" y2="48344"/>
                          <a14:foregroundMark x1="77419" y1="48344" x2="65233" y2="29470"/>
                          <a14:foregroundMark x1="65233" y1="29470" x2="51254" y2="28146"/>
                          <a14:foregroundMark x1="37993" y1="18874" x2="56272" y2="14570"/>
                          <a14:foregroundMark x1="56272" y1="14570" x2="72760" y2="24503"/>
                          <a14:foregroundMark x1="72760" y1="24503" x2="81004" y2="41060"/>
                          <a14:foregroundMark x1="81004" y1="41060" x2="75269" y2="57947"/>
                          <a14:foregroundMark x1="75269" y1="57947" x2="44803" y2="80795"/>
                          <a14:foregroundMark x1="44803" y1="80795" x2="36918" y2="80464"/>
                          <a14:foregroundMark x1="93907" y1="40397" x2="93548" y2="57947"/>
                          <a14:foregroundMark x1="61290" y1="58609" x2="65591" y2="63245"/>
                          <a14:foregroundMark x1="31541" y1="83113" x2="49821" y2="90066"/>
                          <a14:foregroundMark x1="49821" y1="90066" x2="68459" y2="87417"/>
                          <a14:foregroundMark x1="7527" y1="37417" x2="6093" y2="54305"/>
                          <a14:foregroundMark x1="6093" y1="54305" x2="7168" y2="59272"/>
                          <a14:foregroundMark x1="39427" y1="94040" x2="57706" y2="95364"/>
                          <a14:foregroundMark x1="57706" y1="95364" x2="60215" y2="94702"/>
                          <a14:foregroundMark x1="96416" y1="47682" x2="95699" y2="56623"/>
                          <a14:foregroundMark x1="2509" y1="47020" x2="2151" y2="56291"/>
                          <a14:foregroundMark x1="40143" y1="9272" x2="54122" y2="7947"/>
                          <a14:backgroundMark x1="7168" y1="11589" x2="31900" y2="8609"/>
                          <a14:backgroundMark x1="31900" y1="8609" x2="45161" y2="1987"/>
                          <a14:backgroundMark x1="7885" y1="5298" x2="29749" y2="7285"/>
                          <a14:backgroundMark x1="46448" y1="4137" x2="47312" y2="3974"/>
                          <a14:backgroundMark x1="29749" y1="7285" x2="43052" y2="4777"/>
                          <a14:backgroundMark x1="56498" y1="4274" x2="87814" y2="5298"/>
                          <a14:backgroundMark x1="47312" y1="3974" x2="47947" y2="39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305" y="2777949"/>
              <a:ext cx="2657475" cy="2876550"/>
            </a:xfrm>
            <a:prstGeom prst="rect">
              <a:avLst/>
            </a:prstGeom>
          </p:spPr>
        </p:pic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xmlns="" id="{38FF1C85-5FC5-4644-AB20-C38AEC4D464A}"/>
                </a:ext>
              </a:extLst>
            </p:cNvPr>
            <p:cNvGrpSpPr/>
            <p:nvPr/>
          </p:nvGrpSpPr>
          <p:grpSpPr>
            <a:xfrm>
              <a:off x="880190" y="5654498"/>
              <a:ext cx="3091612" cy="461665"/>
              <a:chOff x="1611920" y="6057900"/>
              <a:chExt cx="3091612" cy="461665"/>
            </a:xfrm>
          </p:grpSpPr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xmlns="" id="{6D158D7D-4167-46C2-A43A-4E03D2F47F58}"/>
                  </a:ext>
                </a:extLst>
              </p:cNvPr>
              <p:cNvSpPr txBox="1"/>
              <p:nvPr/>
            </p:nvSpPr>
            <p:spPr>
              <a:xfrm>
                <a:off x="1611920" y="6057900"/>
                <a:ext cx="13363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Jiri.breda</a:t>
                </a:r>
                <a:endParaRPr kumimoji="0" lang="cs-CZ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Obdélník 8">
                <a:extLst>
                  <a:ext uri="{FF2B5EF4-FFF2-40B4-BE49-F238E27FC236}">
                    <a16:creationId xmlns:a16="http://schemas.microsoft.com/office/drawing/2014/main" xmlns="" id="{4F164E9F-A303-4963-B451-AD3B0B4F72AD}"/>
                  </a:ext>
                </a:extLst>
              </p:cNvPr>
              <p:cNvSpPr/>
              <p:nvPr/>
            </p:nvSpPr>
            <p:spPr>
              <a:xfrm>
                <a:off x="2744470" y="6057900"/>
                <a:ext cx="19590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@</a:t>
                </a:r>
                <a:r>
                  <a:rPr kumimoji="0" lang="cs-CZ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A6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misehero</a:t>
                </a:r>
                <a:r>
                  <a:rPr kumimoji="0" lang="cs-CZ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.cz</a:t>
                </a:r>
              </a:p>
            </p:txBody>
          </p:sp>
        </p:grp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xmlns="" id="{449FD3AC-8CB2-49D5-A809-34D8EF084BAA}"/>
                </a:ext>
              </a:extLst>
            </p:cNvPr>
            <p:cNvSpPr/>
            <p:nvPr/>
          </p:nvSpPr>
          <p:spPr>
            <a:xfrm>
              <a:off x="1510368" y="6065632"/>
              <a:ext cx="182934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731510235</a:t>
              </a:r>
              <a:endPara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53E55FFD-F81A-4BAE-8D30-36E36FF7C05A}"/>
              </a:ext>
            </a:extLst>
          </p:cNvPr>
          <p:cNvSpPr/>
          <p:nvPr/>
        </p:nvSpPr>
        <p:spPr>
          <a:xfrm>
            <a:off x="10720058" y="6096676"/>
            <a:ext cx="1455540" cy="843656"/>
          </a:xfrm>
          <a:prstGeom prst="rect">
            <a:avLst/>
          </a:prstGeom>
          <a:solidFill>
            <a:srgbClr val="9D4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xmlns="" id="{42164A1D-EA42-4E69-9B5E-F6C2F1FE86A3}"/>
              </a:ext>
            </a:extLst>
          </p:cNvPr>
          <p:cNvSpPr txBox="1">
            <a:spLocks/>
          </p:cNvSpPr>
          <p:nvPr/>
        </p:nvSpPr>
        <p:spPr>
          <a:xfrm>
            <a:off x="7181427" y="3739218"/>
            <a:ext cx="4994171" cy="1410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1500" dirty="0">
                <a:solidFill>
                  <a:srgbClr val="F0A633"/>
                </a:solidFill>
                <a:latin typeface="Freehand575 BT" panose="03080702030306060204" pitchFamily="66" charset="0"/>
              </a:rPr>
              <a:t>Člo</a:t>
            </a:r>
            <a:r>
              <a:rPr lang="cs-CZ" sz="11500" dirty="0">
                <a:solidFill>
                  <a:schemeClr val="bg1"/>
                </a:solidFill>
                <a:latin typeface="Haunt AOE" panose="02000608050000020004" pitchFamily="2" charset="-18"/>
              </a:rPr>
              <a:t>VĚK</a:t>
            </a:r>
            <a:r>
              <a:rPr lang="cs-CZ" sz="6000" dirty="0">
                <a:solidFill>
                  <a:srgbClr val="F0A633"/>
                </a:solidFill>
                <a:latin typeface="3rd Man" panose="020B0603050302020204" pitchFamily="34" charset="-18"/>
              </a:rPr>
              <a:t>4.0</a:t>
            </a:r>
            <a:endParaRPr lang="cs-CZ" sz="11500" dirty="0">
              <a:solidFill>
                <a:srgbClr val="F0A633"/>
              </a:solidFill>
              <a:latin typeface="3rd Man" panose="020B0603050302020204" pitchFamily="34" charset="-18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EAF0ECAC-88DD-4AFA-8E83-42FFBB225CF9}"/>
              </a:ext>
            </a:extLst>
          </p:cNvPr>
          <p:cNvSpPr/>
          <p:nvPr/>
        </p:nvSpPr>
        <p:spPr>
          <a:xfrm>
            <a:off x="7221183" y="4963571"/>
            <a:ext cx="4044447" cy="563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cs-CZ" sz="2800" spc="300" dirty="0">
                <a:solidFill>
                  <a:schemeClr val="bg1"/>
                </a:solidFill>
                <a:latin typeface="Haunt AOE" panose="02000608050000020004" pitchFamily="2" charset="-18"/>
              </a:rPr>
              <a:t>Vzdělávání budoucnosti.</a:t>
            </a:r>
          </a:p>
        </p:txBody>
      </p:sp>
      <p:pic>
        <p:nvPicPr>
          <p:cNvPr id="19" name="The Cinematic Orchestra Arrival of the Birds  Transformation">
            <a:hlinkClick r:id="" action="ppaction://media"/>
            <a:extLst>
              <a:ext uri="{FF2B5EF4-FFF2-40B4-BE49-F238E27FC236}">
                <a16:creationId xmlns:a16="http://schemas.microsoft.com/office/drawing/2014/main" xmlns="" id="{9EF8FAE4-D3BD-46B9-A502-C97C393318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2991"/>
                  <p14:fade out="7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31056" y="1999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E814D8E-FE39-4981-BC0A-A3943FA8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370" y="2286158"/>
            <a:ext cx="7413260" cy="132556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cs-CZ" sz="7200" dirty="0">
                <a:solidFill>
                  <a:prstClr val="black"/>
                </a:solidFill>
                <a:latin typeface="3rd Man" panose="020B0603050302020204" pitchFamily="34" charset="-18"/>
              </a:rPr>
              <a:t>Chceme, aby U NÁS VZNIKALY INOVACE, A ABY LIDI SDÍLELI INFORMACE.</a:t>
            </a:r>
          </a:p>
        </p:txBody>
      </p:sp>
    </p:spTree>
    <p:extLst>
      <p:ext uri="{BB962C8B-B14F-4D97-AF65-F5344CB8AC3E}">
        <p14:creationId xmlns:p14="http://schemas.microsoft.com/office/powerpoint/2010/main" val="118654033"/>
      </p:ext>
    </p:extLst>
  </p:cSld>
  <p:clrMapOvr>
    <a:masterClrMapping/>
  </p:clrMapOvr>
  <p:transition spd="slow">
    <p:push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5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xmlns="" id="{6B115B93-CC32-46C9-9FFB-C7DFE4C32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088"/>
          <a:stretch/>
        </p:blipFill>
        <p:spPr>
          <a:xfrm>
            <a:off x="20" y="10"/>
            <a:ext cx="4646726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9951BD9-0868-4CDB-ACD6-9C4209B5E4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01645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4EB6A88-C610-4174-8501-AF181D4A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281" y="1110575"/>
            <a:ext cx="7397438" cy="37224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200000"/>
              </a:lnSpc>
            </a:pPr>
            <a:r>
              <a:rPr lang="cs-CZ" sz="7200" dirty="0">
                <a:solidFill>
                  <a:prstClr val="black"/>
                </a:solidFill>
                <a:latin typeface="3rd Man" panose="020B0603050302020204" pitchFamily="34" charset="-18"/>
              </a:rPr>
              <a:t>Chceme leadership, který nás připraví na 4.0</a:t>
            </a:r>
          </a:p>
        </p:txBody>
      </p:sp>
    </p:spTree>
    <p:extLst>
      <p:ext uri="{BB962C8B-B14F-4D97-AF65-F5344CB8AC3E}">
        <p14:creationId xmlns:p14="http://schemas.microsoft.com/office/powerpoint/2010/main" val="4054352672"/>
      </p:ext>
    </p:extLst>
  </p:cSld>
  <p:clrMapOvr>
    <a:masterClrMapping/>
  </p:clrMapOvr>
  <p:transition spd="slow">
    <p:push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/>
          <a:srcRect t="38149"/>
          <a:stretch/>
        </p:blipFill>
        <p:spPr>
          <a:xfrm>
            <a:off x="9977112" y="5866240"/>
            <a:ext cx="1771850" cy="748664"/>
          </a:xfrm>
          <a:prstGeom prst="flowChartManualInpu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-1108710" y="49263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CDC28716-31AA-4F1A-9EF8-69375EDE536E}"/>
              </a:ext>
            </a:extLst>
          </p:cNvPr>
          <p:cNvSpPr/>
          <p:nvPr/>
        </p:nvSpPr>
        <p:spPr>
          <a:xfrm>
            <a:off x="5447928" y="617428"/>
            <a:ext cx="69537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unt AOE" panose="02000608050000020004" pitchFamily="2" charset="-18"/>
                <a:ea typeface="+mn-ea"/>
                <a:cs typeface="+mn-cs"/>
              </a:rPr>
              <a:t>Budování kmene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unt AOE" panose="02000608050000020004" pitchFamily="2" charset="-18"/>
                <a:ea typeface="+mn-ea"/>
                <a:cs typeface="+mn-cs"/>
              </a:rPr>
              <a:t>Budoucnosti 4.0</a:t>
            </a:r>
            <a:endParaRPr kumimoji="0" lang="cs-CZ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unt AOE" panose="02000608050000020004" pitchFamily="2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051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4EB6A88-C610-4174-8501-AF181D4A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005" y="1048229"/>
            <a:ext cx="9175989" cy="37224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200000"/>
              </a:lnSpc>
            </a:pPr>
            <a:r>
              <a:rPr lang="cs-CZ" sz="7200" dirty="0">
                <a:solidFill>
                  <a:prstClr val="black"/>
                </a:solidFill>
                <a:latin typeface="3rd Man" panose="020B0603050302020204" pitchFamily="34" charset="-18"/>
              </a:rPr>
              <a:t>Chceme, aby si naši talenti osahali SPOLUPRÁCI NAPŘÍČ TÝMY.</a:t>
            </a:r>
          </a:p>
        </p:txBody>
      </p:sp>
    </p:spTree>
    <p:extLst>
      <p:ext uri="{BB962C8B-B14F-4D97-AF65-F5344CB8AC3E}">
        <p14:creationId xmlns:p14="http://schemas.microsoft.com/office/powerpoint/2010/main" val="2944869779"/>
      </p:ext>
    </p:extLst>
  </p:cSld>
  <p:clrMapOvr>
    <a:masterClrMapping/>
  </p:clrMapOvr>
  <p:transition spd="slow">
    <p:push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DD10838-3FBC-4A4E-BD4C-4DC40B4D0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817" y="1810941"/>
            <a:ext cx="8950365" cy="228015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buNone/>
            </a:pPr>
            <a:r>
              <a:rPr lang="cs-CZ" sz="7200" dirty="0">
                <a:solidFill>
                  <a:prstClr val="black"/>
                </a:solidFill>
                <a:latin typeface="3rd Man" panose="020B0603050302020204" pitchFamily="34" charset="-18"/>
                <a:ea typeface="+mj-ea"/>
                <a:cs typeface="+mj-cs"/>
              </a:rPr>
              <a:t>Jsme před ZÁSADNÍMI změnami a Chceme se na to připravit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7A0D5F3D-38FA-4A99-9724-3924A7E5DF93}"/>
              </a:ext>
            </a:extLst>
          </p:cNvPr>
          <p:cNvSpPr/>
          <p:nvPr/>
        </p:nvSpPr>
        <p:spPr>
          <a:xfrm>
            <a:off x="8095976" y="2011680"/>
            <a:ext cx="4924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rd Man" panose="020B0603050302020204" pitchFamily="34" charset="-18"/>
                <a:ea typeface="+mn-ea"/>
                <a:cs typeface="+mn-cs"/>
              </a:rPr>
              <a:t>ˇ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806299"/>
      </p:ext>
    </p:extLst>
  </p:cSld>
  <p:clrMapOvr>
    <a:masterClrMapping/>
  </p:clrMapOvr>
  <p:transition spd="slow">
    <p:push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BCFD4B15-6D9B-497C-A79E-40980CC4BE07}"/>
              </a:ext>
            </a:extLst>
          </p:cNvPr>
          <p:cNvSpPr txBox="1"/>
          <p:nvPr/>
        </p:nvSpPr>
        <p:spPr>
          <a:xfrm rot="20413143">
            <a:off x="904517" y="2252946"/>
            <a:ext cx="103829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800" b="0" i="0" u="none" strike="noStrike" kern="1200" cap="none" spc="600" normalizeH="0" baseline="0" noProof="0" dirty="0" err="1">
                <a:ln>
                  <a:noFill/>
                </a:ln>
                <a:effectLst/>
                <a:uLnTx/>
                <a:uFillTx/>
                <a:latin typeface="Baron Kuffner CE" panose="020B0603050302020204" pitchFamily="34" charset="0"/>
                <a:ea typeface="+mn-ea"/>
                <a:cs typeface="+mn-cs"/>
              </a:rPr>
              <a:t>Mindset</a:t>
            </a:r>
            <a:r>
              <a:rPr kumimoji="0" lang="cs-CZ" sz="13800" b="0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Baron Kuffner CE" panose="020B0603050302020204" pitchFamily="34" charset="0"/>
                <a:ea typeface="+mn-ea"/>
                <a:cs typeface="+mn-cs"/>
              </a:rPr>
              <a:t> změny</a:t>
            </a:r>
          </a:p>
        </p:txBody>
      </p:sp>
    </p:spTree>
    <p:extLst>
      <p:ext uri="{BB962C8B-B14F-4D97-AF65-F5344CB8AC3E}">
        <p14:creationId xmlns:p14="http://schemas.microsoft.com/office/powerpoint/2010/main" val="3999875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47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E41BE16-CF3C-4A50-A21B-736621FB8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7DD50E8-0F2E-48E4-8704-7B100D5081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06"/>
          <a:stretch/>
        </p:blipFill>
        <p:spPr>
          <a:xfrm>
            <a:off x="0" y="0"/>
            <a:ext cx="12192000" cy="5083444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B3D1DEB2-1DE3-4EB1-AB4B-B51FCC09EF60}"/>
              </a:ext>
            </a:extLst>
          </p:cNvPr>
          <p:cNvSpPr/>
          <p:nvPr/>
        </p:nvSpPr>
        <p:spPr>
          <a:xfrm>
            <a:off x="3284860" y="2777949"/>
            <a:ext cx="5647895" cy="2828925"/>
          </a:xfrm>
          <a:prstGeom prst="rect">
            <a:avLst/>
          </a:prstGeom>
          <a:solidFill>
            <a:srgbClr val="9D478C"/>
          </a:solidFill>
          <a:ln>
            <a:solidFill>
              <a:srgbClr val="9D4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006AF586-598C-42FE-A621-526B06D1D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38149"/>
          <a:stretch/>
        </p:blipFill>
        <p:spPr>
          <a:xfrm>
            <a:off x="7164098" y="3619166"/>
            <a:ext cx="3999202" cy="1829403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40166650-5CAA-4200-BCED-8F1575DA116D}"/>
              </a:ext>
            </a:extLst>
          </p:cNvPr>
          <p:cNvSpPr/>
          <p:nvPr/>
        </p:nvSpPr>
        <p:spPr>
          <a:xfrm>
            <a:off x="0" y="0"/>
            <a:ext cx="12175598" cy="819856"/>
          </a:xfrm>
          <a:prstGeom prst="rect">
            <a:avLst/>
          </a:prstGeom>
          <a:solidFill>
            <a:srgbClr val="9D478C"/>
          </a:solidFill>
          <a:ln>
            <a:solidFill>
              <a:srgbClr val="9D47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A147DEE7-49E9-4575-9A62-A2D254AA0A41}"/>
              </a:ext>
            </a:extLst>
          </p:cNvPr>
          <p:cNvGrpSpPr/>
          <p:nvPr/>
        </p:nvGrpSpPr>
        <p:grpSpPr>
          <a:xfrm>
            <a:off x="838200" y="2777949"/>
            <a:ext cx="3091612" cy="3810903"/>
            <a:chOff x="411270" y="2777949"/>
            <a:chExt cx="3091612" cy="3810903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xmlns="" id="{EF762ED3-1DB1-4E32-B98E-37751D10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47" b="94702" l="2151" r="96416">
                          <a14:foregroundMark x1="27957" y1="15894" x2="19355" y2="31788"/>
                          <a14:foregroundMark x1="19355" y1="31788" x2="18996" y2="49669"/>
                          <a14:foregroundMark x1="18996" y1="49669" x2="25806" y2="65894"/>
                          <a14:foregroundMark x1="25806" y1="65894" x2="41577" y2="80132"/>
                          <a14:foregroundMark x1="41577" y1="80132" x2="60932" y2="79139"/>
                          <a14:foregroundMark x1="60932" y1="79139" x2="78136" y2="70530"/>
                          <a14:foregroundMark x1="78136" y1="70530" x2="77419" y2="48344"/>
                          <a14:foregroundMark x1="77419" y1="48344" x2="65233" y2="29470"/>
                          <a14:foregroundMark x1="65233" y1="29470" x2="51254" y2="28146"/>
                          <a14:foregroundMark x1="37993" y1="18874" x2="56272" y2="14570"/>
                          <a14:foregroundMark x1="56272" y1="14570" x2="72760" y2="24503"/>
                          <a14:foregroundMark x1="72760" y1="24503" x2="81004" y2="41060"/>
                          <a14:foregroundMark x1="81004" y1="41060" x2="75269" y2="57947"/>
                          <a14:foregroundMark x1="75269" y1="57947" x2="44803" y2="80795"/>
                          <a14:foregroundMark x1="44803" y1="80795" x2="36918" y2="80464"/>
                          <a14:foregroundMark x1="93907" y1="40397" x2="93548" y2="57947"/>
                          <a14:foregroundMark x1="61290" y1="58609" x2="65591" y2="63245"/>
                          <a14:foregroundMark x1="31541" y1="83113" x2="49821" y2="90066"/>
                          <a14:foregroundMark x1="49821" y1="90066" x2="68459" y2="87417"/>
                          <a14:foregroundMark x1="7527" y1="37417" x2="6093" y2="54305"/>
                          <a14:foregroundMark x1="6093" y1="54305" x2="7168" y2="59272"/>
                          <a14:foregroundMark x1="39427" y1="94040" x2="57706" y2="95364"/>
                          <a14:foregroundMark x1="57706" y1="95364" x2="60215" y2="94702"/>
                          <a14:foregroundMark x1="96416" y1="47682" x2="95699" y2="56623"/>
                          <a14:foregroundMark x1="2509" y1="47020" x2="2151" y2="56291"/>
                          <a14:foregroundMark x1="40143" y1="9272" x2="54122" y2="7947"/>
                          <a14:backgroundMark x1="7168" y1="11589" x2="31900" y2="8609"/>
                          <a14:backgroundMark x1="31900" y1="8609" x2="45161" y2="1987"/>
                          <a14:backgroundMark x1="7885" y1="5298" x2="29749" y2="7285"/>
                          <a14:backgroundMark x1="46448" y1="4137" x2="47312" y2="3974"/>
                          <a14:backgroundMark x1="29749" y1="7285" x2="43052" y2="4777"/>
                          <a14:backgroundMark x1="56498" y1="4274" x2="87814" y2="5298"/>
                          <a14:backgroundMark x1="47312" y1="3974" x2="47947" y2="39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7385" y="2777949"/>
              <a:ext cx="2657475" cy="2876550"/>
            </a:xfrm>
            <a:prstGeom prst="rect">
              <a:avLst/>
            </a:prstGeom>
          </p:spPr>
        </p:pic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xmlns="" id="{38FF1C85-5FC5-4644-AB20-C38AEC4D464A}"/>
                </a:ext>
              </a:extLst>
            </p:cNvPr>
            <p:cNvGrpSpPr/>
            <p:nvPr/>
          </p:nvGrpSpPr>
          <p:grpSpPr>
            <a:xfrm>
              <a:off x="411270" y="5654498"/>
              <a:ext cx="3091612" cy="461665"/>
              <a:chOff x="1143000" y="6057900"/>
              <a:chExt cx="3091612" cy="461665"/>
            </a:xfrm>
          </p:grpSpPr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xmlns="" id="{6D158D7D-4167-46C2-A43A-4E03D2F47F58}"/>
                  </a:ext>
                </a:extLst>
              </p:cNvPr>
              <p:cNvSpPr txBox="1"/>
              <p:nvPr/>
            </p:nvSpPr>
            <p:spPr>
              <a:xfrm>
                <a:off x="1143000" y="6057900"/>
                <a:ext cx="13363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Jiri.breda</a:t>
                </a:r>
                <a:endParaRPr kumimoji="0" lang="cs-CZ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Obdélník 8">
                <a:extLst>
                  <a:ext uri="{FF2B5EF4-FFF2-40B4-BE49-F238E27FC236}">
                    <a16:creationId xmlns:a16="http://schemas.microsoft.com/office/drawing/2014/main" xmlns="" id="{4F164E9F-A303-4963-B451-AD3B0B4F72AD}"/>
                  </a:ext>
                </a:extLst>
              </p:cNvPr>
              <p:cNvSpPr/>
              <p:nvPr/>
            </p:nvSpPr>
            <p:spPr>
              <a:xfrm>
                <a:off x="2275550" y="6057900"/>
                <a:ext cx="19590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@misehero.cz</a:t>
                </a:r>
              </a:p>
            </p:txBody>
          </p:sp>
        </p:grp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xmlns="" id="{449FD3AC-8CB2-49D5-A809-34D8EF084BAA}"/>
                </a:ext>
              </a:extLst>
            </p:cNvPr>
            <p:cNvSpPr/>
            <p:nvPr/>
          </p:nvSpPr>
          <p:spPr>
            <a:xfrm>
              <a:off x="1041448" y="6065632"/>
              <a:ext cx="182934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731510235</a:t>
              </a:r>
              <a:endPara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53E55FFD-F81A-4BAE-8D30-36E36FF7C05A}"/>
              </a:ext>
            </a:extLst>
          </p:cNvPr>
          <p:cNvSpPr/>
          <p:nvPr/>
        </p:nvSpPr>
        <p:spPr>
          <a:xfrm>
            <a:off x="10720058" y="6096676"/>
            <a:ext cx="1455540" cy="843656"/>
          </a:xfrm>
          <a:prstGeom prst="rect">
            <a:avLst/>
          </a:prstGeom>
          <a:solidFill>
            <a:srgbClr val="9D4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5769" y="629321"/>
            <a:ext cx="10515600" cy="6047808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https://cs.wikipedia.org/wiki/Hominizace</a:t>
            </a:r>
            <a:endParaRPr lang="cs-CZ" dirty="0"/>
          </a:p>
          <a:p>
            <a:r>
              <a:rPr lang="cs-CZ" dirty="0"/>
              <a:t>Richard Dawkins – příběh předka</a:t>
            </a:r>
          </a:p>
          <a:p>
            <a:r>
              <a:rPr lang="cs-CZ" dirty="0"/>
              <a:t>Peter </a:t>
            </a:r>
            <a:r>
              <a:rPr lang="cs-CZ" dirty="0" err="1"/>
              <a:t>Gray</a:t>
            </a:r>
            <a:r>
              <a:rPr lang="cs-CZ" dirty="0"/>
              <a:t> – Svoboda učení.</a:t>
            </a:r>
          </a:p>
          <a:p>
            <a:r>
              <a:rPr lang="cs-CZ" dirty="0">
                <a:hlinkClick r:id="rId3"/>
              </a:rPr>
              <a:t>https://cs.wikipedia.org/wiki/Pavlovien</a:t>
            </a:r>
            <a:endParaRPr lang="cs-CZ" dirty="0"/>
          </a:p>
          <a:p>
            <a:r>
              <a:rPr lang="cs-CZ" dirty="0"/>
              <a:t>Jiří Svoboda – Dolní </a:t>
            </a:r>
            <a:r>
              <a:rPr lang="cs-CZ" dirty="0" err="1"/>
              <a:t>věstonice</a:t>
            </a:r>
            <a:r>
              <a:rPr lang="cs-CZ" dirty="0"/>
              <a:t>- Pavlov</a:t>
            </a:r>
          </a:p>
          <a:p>
            <a:r>
              <a:rPr lang="cs-CZ" dirty="0"/>
              <a:t>Miroslav Veverka – Evoluce svým vlastním tvůrcem.</a:t>
            </a:r>
          </a:p>
          <a:p>
            <a:r>
              <a:rPr lang="cs-CZ" dirty="0"/>
              <a:t>Konrád Lorenc – takzvané zlo.</a:t>
            </a:r>
          </a:p>
          <a:p>
            <a:r>
              <a:rPr lang="cs-CZ" dirty="0">
                <a:hlinkClick r:id="rId4"/>
              </a:rPr>
              <a:t>https://cs.wikipedia.org/wiki/Neotenie</a:t>
            </a:r>
            <a:endParaRPr lang="cs-CZ" dirty="0"/>
          </a:p>
          <a:p>
            <a:r>
              <a:rPr lang="cs-CZ" dirty="0"/>
              <a:t>http://natura.baf.cz/natura/1995/5/9505-2.html</a:t>
            </a:r>
          </a:p>
          <a:p>
            <a:r>
              <a:rPr lang="cs-CZ" dirty="0"/>
              <a:t>https://www.ted.com/talks/stuart_brown_says_play_is_more_than_fun_it_s_vital#t-1467769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4988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-168696" y="0"/>
            <a:ext cx="3318308" cy="7461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A13258D3-9EA8-4F0F-94F4-1507EE571B05}"/>
              </a:ext>
            </a:extLst>
          </p:cNvPr>
          <p:cNvSpPr/>
          <p:nvPr/>
        </p:nvSpPr>
        <p:spPr>
          <a:xfrm>
            <a:off x="1811613" y="967667"/>
            <a:ext cx="3318308" cy="7461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F8DD0ED6-7433-4B55-9A19-30446DE81E9C}"/>
              </a:ext>
            </a:extLst>
          </p:cNvPr>
          <p:cNvSpPr txBox="1">
            <a:spLocks/>
          </p:cNvSpPr>
          <p:nvPr/>
        </p:nvSpPr>
        <p:spPr>
          <a:xfrm>
            <a:off x="831884" y="2820192"/>
            <a:ext cx="5288808" cy="1410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1500" dirty="0" err="1">
                <a:solidFill>
                  <a:srgbClr val="DFAF4B"/>
                </a:solidFill>
                <a:latin typeface="Freehand575 BT" panose="03080702030306060204" pitchFamily="66" charset="0"/>
                <a:cs typeface="Arial" panose="020B0604020202020204" pitchFamily="34" charset="0"/>
              </a:rPr>
              <a:t>Člo</a:t>
            </a:r>
            <a:r>
              <a:rPr kumimoji="0" lang="cs-CZ" sz="11500" b="0" i="0" u="none" strike="noStrike" kern="1200" cap="none" spc="0" normalizeH="0" baseline="0" noProof="0" dirty="0">
                <a:ln>
                  <a:noFill/>
                </a:ln>
                <a:solidFill>
                  <a:srgbClr val="154275"/>
                </a:solidFill>
                <a:effectLst/>
                <a:uLnTx/>
                <a:uFillTx/>
                <a:latin typeface="Haunt AOE" panose="02000608050000020004" pitchFamily="2" charset="-18"/>
                <a:ea typeface="+mn-ea"/>
                <a:cs typeface="+mn-cs"/>
              </a:rPr>
              <a:t>VĚK</a:t>
            </a:r>
            <a:r>
              <a:rPr kumimoji="0" lang="cs-CZ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rd Man" panose="020B0603050302020204" pitchFamily="34" charset="-18"/>
              </a:rPr>
              <a:t>4.0</a:t>
            </a:r>
            <a:endParaRPr kumimoji="0" lang="cs-CZ" sz="1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3rd Man" panose="020B0603050302020204" pitchFamily="34" charset="-18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9F565F22-ABCD-41E3-AB99-71B702A2E001}"/>
              </a:ext>
            </a:extLst>
          </p:cNvPr>
          <p:cNvSpPr txBox="1">
            <a:spLocks/>
          </p:cNvSpPr>
          <p:nvPr/>
        </p:nvSpPr>
        <p:spPr>
          <a:xfrm>
            <a:off x="4476265" y="967666"/>
            <a:ext cx="4278393" cy="56219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srgbClr val="154275"/>
                </a:solidFill>
                <a:effectLst/>
                <a:uLnTx/>
                <a:uFillTx/>
                <a:latin typeface="Haunt AOE" panose="02000608050000020004" pitchFamily="2" charset="-18"/>
                <a:ea typeface="+mn-ea"/>
                <a:cs typeface="+mn-cs"/>
              </a:rPr>
              <a:t>Radost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srgbClr val="55B831"/>
                </a:solidFill>
                <a:effectLst/>
                <a:uLnTx/>
                <a:uFillTx/>
                <a:latin typeface="Haunt AOE" panose="02000608050000020004" pitchFamily="2" charset="-18"/>
                <a:ea typeface="+mn-ea"/>
                <a:cs typeface="+mn-cs"/>
              </a:rPr>
              <a:t>Důvěra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srgbClr val="154275"/>
                </a:solidFill>
                <a:effectLst/>
                <a:uLnTx/>
                <a:uFillTx/>
                <a:latin typeface="Haunt AOE" panose="02000608050000020004" pitchFamily="2" charset="-18"/>
                <a:ea typeface="+mn-ea"/>
                <a:cs typeface="+mn-cs"/>
              </a:rPr>
              <a:t>Láska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srgbClr val="55B831"/>
                </a:solidFill>
                <a:effectLst/>
                <a:uLnTx/>
                <a:uFillTx/>
                <a:latin typeface="Haunt AOE" panose="02000608050000020004" pitchFamily="2" charset="-18"/>
                <a:ea typeface="+mn-ea"/>
                <a:cs typeface="+mn-cs"/>
              </a:rPr>
              <a:t>Smích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srgbClr val="154275"/>
                </a:solidFill>
                <a:effectLst/>
                <a:uLnTx/>
                <a:uFillTx/>
                <a:latin typeface="Haunt AOE" panose="02000608050000020004" pitchFamily="2" charset="-18"/>
                <a:ea typeface="+mn-ea"/>
                <a:cs typeface="+mn-cs"/>
              </a:rPr>
              <a:t>Přátelství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9600" b="0" i="0" u="none" strike="noStrike" kern="1200" cap="none" spc="0" normalizeH="0" baseline="0" noProof="0" dirty="0">
              <a:ln>
                <a:noFill/>
              </a:ln>
              <a:solidFill>
                <a:srgbClr val="154275"/>
              </a:solidFill>
              <a:effectLst/>
              <a:uLnTx/>
              <a:uFillTx/>
              <a:latin typeface="Haunt AOE" panose="02000608050000020004" pitchFamily="2" charset="-18"/>
              <a:ea typeface="+mn-ea"/>
              <a:cs typeface="+mn-cs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xmlns="" id="{2BF4FE51-1248-4E11-9B48-9F08F2D5325F}"/>
              </a:ext>
            </a:extLst>
          </p:cNvPr>
          <p:cNvSpPr txBox="1">
            <a:spLocks/>
          </p:cNvSpPr>
          <p:nvPr/>
        </p:nvSpPr>
        <p:spPr>
          <a:xfrm>
            <a:off x="8101001" y="967667"/>
            <a:ext cx="4278393" cy="56219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unt AOE" panose="02000608050000020004" pitchFamily="2" charset="-18"/>
                <a:ea typeface="+mn-ea"/>
                <a:cs typeface="+mn-cs"/>
              </a:rPr>
              <a:t>Zlost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aunt AOE" panose="02000608050000020004" pitchFamily="2" charset="-18"/>
                <a:ea typeface="+mn-ea"/>
                <a:cs typeface="+mn-cs"/>
              </a:rPr>
              <a:t>Strach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unt AOE" panose="02000608050000020004" pitchFamily="2" charset="-18"/>
                <a:ea typeface="+mn-ea"/>
                <a:cs typeface="+mn-cs"/>
              </a:rPr>
              <a:t>Panika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aunt AOE" panose="02000608050000020004" pitchFamily="2" charset="-18"/>
                <a:ea typeface="+mn-ea"/>
                <a:cs typeface="+mn-cs"/>
              </a:rPr>
              <a:t>Bolest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unt AOE" panose="02000608050000020004" pitchFamily="2" charset="-18"/>
                <a:ea typeface="+mn-ea"/>
                <a:cs typeface="+mn-cs"/>
              </a:rPr>
              <a:t>Agrese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9600" b="0" i="0" u="none" strike="noStrike" kern="1200" cap="none" spc="0" normalizeH="0" baseline="0" noProof="0" dirty="0">
              <a:ln>
                <a:noFill/>
              </a:ln>
              <a:solidFill>
                <a:srgbClr val="154275"/>
              </a:solidFill>
              <a:effectLst/>
              <a:uLnTx/>
              <a:uFillTx/>
              <a:latin typeface="Haunt AOE" panose="02000608050000020004" pitchFamily="2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877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  <p:bldP spid="9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1330037" y="1251837"/>
            <a:ext cx="10020692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71600" marR="0" lvl="0" indent="-137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s-CZ" sz="3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3rd Man" panose="020B0603050302020204" pitchFamily="34" charset="-18"/>
                <a:ea typeface="+mn-ea"/>
                <a:cs typeface="+mn-cs"/>
              </a:rPr>
              <a:t>.............</a:t>
            </a:r>
          </a:p>
        </p:txBody>
      </p:sp>
      <p:sp>
        <p:nvSpPr>
          <p:cNvPr id="5" name="Obdélník 4"/>
          <p:cNvSpPr/>
          <p:nvPr/>
        </p:nvSpPr>
        <p:spPr>
          <a:xfrm>
            <a:off x="2900404" y="3950810"/>
            <a:ext cx="97136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rd Man" panose="020B0603050302020204" pitchFamily="34" charset="-18"/>
                <a:ea typeface="+mn-ea"/>
                <a:cs typeface="+mn-cs"/>
              </a:rPr>
              <a:t>HRA - GAMIFIKACE</a:t>
            </a:r>
          </a:p>
        </p:txBody>
      </p:sp>
    </p:spTree>
    <p:extLst>
      <p:ext uri="{BB962C8B-B14F-4D97-AF65-F5344CB8AC3E}">
        <p14:creationId xmlns:p14="http://schemas.microsoft.com/office/powerpoint/2010/main" val="1642338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68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3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56 0.00903 L 2.08333E-6 -3.7037E-6 " pathEditMode="relative" rAng="0" ptsTypes="AA">
                                      <p:cBhvr>
                                        <p:cTn id="11" dur="6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1088884" y="17751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ina" panose="02000605080000020002" pitchFamily="50" charset="-18"/>
                <a:ea typeface="+mj-ea"/>
                <a:cs typeface="+mj-cs"/>
              </a:rPr>
              <a:t>180 000 000</a:t>
            </a:r>
          </a:p>
        </p:txBody>
      </p:sp>
    </p:spTree>
    <p:extLst>
      <p:ext uri="{BB962C8B-B14F-4D97-AF65-F5344CB8AC3E}">
        <p14:creationId xmlns:p14="http://schemas.microsoft.com/office/powerpoint/2010/main" val="3576411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délník 13"/>
          <p:cNvSpPr/>
          <p:nvPr/>
        </p:nvSpPr>
        <p:spPr>
          <a:xfrm rot="19856664">
            <a:off x="635788" y="2728116"/>
            <a:ext cx="3529549" cy="29363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1078595" y="45310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ina" panose="02000605080000020002" pitchFamily="50" charset="-18"/>
                <a:ea typeface="+mj-ea"/>
                <a:cs typeface="+mj-cs"/>
              </a:rPr>
              <a:t>6 000 000</a:t>
            </a: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1645329" y="1132696"/>
            <a:ext cx="33295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stina" panose="03060402040406080204" pitchFamily="66" charset="0"/>
                <a:ea typeface="+mj-ea"/>
                <a:cs typeface="+mj-cs"/>
              </a:rPr>
              <a:t>Lov a </a:t>
            </a:r>
            <a:r>
              <a:rPr kumimoji="0" lang="cs-CZ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stina" panose="03060402040406080204" pitchFamily="66" charset="0"/>
                <a:ea typeface="+mj-ea"/>
                <a:cs typeface="+mj-cs"/>
              </a:rPr>
              <a:t>sber</a:t>
            </a:r>
            <a:endParaRPr kumimoji="0" lang="cs-CZ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istina" panose="03060402040406080204" pitchFamily="66" charset="0"/>
              <a:ea typeface="+mj-ea"/>
              <a:cs typeface="+mj-cs"/>
            </a:endParaRP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802911" y="2875729"/>
            <a:ext cx="50143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stina" panose="03060402040406080204" pitchFamily="66" charset="0"/>
                <a:ea typeface="+mj-ea"/>
                <a:cs typeface="+mj-cs"/>
              </a:rPr>
              <a:t>Strategie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stina" panose="03060402040406080204" pitchFamily="66" charset="0"/>
                <a:ea typeface="+mj-ea"/>
                <a:cs typeface="+mj-cs"/>
              </a:rPr>
              <a:t>Zkoumání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stina" panose="03060402040406080204" pitchFamily="66" charset="0"/>
                <a:ea typeface="+mj-ea"/>
                <a:cs typeface="+mj-cs"/>
              </a:rPr>
              <a:t>Abstrakce</a:t>
            </a:r>
          </a:p>
        </p:txBody>
      </p:sp>
      <p:sp>
        <p:nvSpPr>
          <p:cNvPr id="2" name="Obdélník 1"/>
          <p:cNvSpPr/>
          <p:nvPr/>
        </p:nvSpPr>
        <p:spPr>
          <a:xfrm>
            <a:off x="4089752" y="1587364"/>
            <a:ext cx="284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ˇ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6A46753F-1732-4080-8AD6-2FF9F939C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70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délník 13"/>
          <p:cNvSpPr/>
          <p:nvPr/>
        </p:nvSpPr>
        <p:spPr>
          <a:xfrm rot="19856664">
            <a:off x="635788" y="2728116"/>
            <a:ext cx="3529549" cy="29363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1054162" y="4532257"/>
            <a:ext cx="43966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ina" panose="02000605080000020002" pitchFamily="50" charset="-18"/>
                <a:ea typeface="+mj-ea"/>
                <a:cs typeface="+mj-cs"/>
              </a:rPr>
              <a:t>2 000 000</a:t>
            </a: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1509962" y="1861080"/>
            <a:ext cx="34850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stina" panose="03060402040406080204" pitchFamily="66" charset="0"/>
                <a:ea typeface="+mj-ea"/>
                <a:cs typeface="+mj-cs"/>
              </a:rPr>
              <a:t>Neotenické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stina" panose="03060402040406080204" pitchFamily="66" charset="0"/>
                <a:ea typeface="+mj-ea"/>
                <a:cs typeface="+mj-cs"/>
              </a:rPr>
              <a:t>juvenilní</a:t>
            </a:r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1152131" y="662337"/>
            <a:ext cx="4630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stina" panose="03060402040406080204" pitchFamily="66" charset="0"/>
                <a:ea typeface="+mj-ea"/>
                <a:cs typeface="+mj-cs"/>
              </a:rPr>
              <a:t>Hra na celý </a:t>
            </a:r>
            <a:r>
              <a:rPr kumimoji="0" lang="cs-CZ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stina" panose="03060402040406080204" pitchFamily="66" charset="0"/>
                <a:ea typeface="+mj-ea"/>
                <a:cs typeface="+mj-cs"/>
              </a:rPr>
              <a:t>zivot</a:t>
            </a:r>
            <a:endParaRPr kumimoji="0" lang="cs-CZ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istina" panose="03060402040406080204" pitchFamily="66" charset="0"/>
              <a:ea typeface="+mj-ea"/>
              <a:cs typeface="+mj-cs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4216663" y="1651563"/>
            <a:ext cx="284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ˇ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554D8CA-29F5-4E3C-88E7-C921B1EC8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3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5" grpId="0"/>
      <p:bldP spid="15" grpId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délník 13"/>
          <p:cNvSpPr/>
          <p:nvPr/>
        </p:nvSpPr>
        <p:spPr>
          <a:xfrm rot="19856664">
            <a:off x="635788" y="2728116"/>
            <a:ext cx="3529549" cy="29363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1507895" y="1534609"/>
            <a:ext cx="2666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stina" panose="03060402040406080204" pitchFamily="66" charset="0"/>
                <a:ea typeface="+mj-ea"/>
                <a:cs typeface="+mj-cs"/>
              </a:rPr>
              <a:t>My</a:t>
            </a: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1156202" y="1258759"/>
            <a:ext cx="36693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stina" panose="03060402040406080204" pitchFamily="66" charset="0"/>
                <a:ea typeface="+mj-ea"/>
                <a:cs typeface="+mj-cs"/>
              </a:rPr>
              <a:t>Homo sapiens </a:t>
            </a:r>
            <a:r>
              <a:rPr kumimoji="0" lang="cs-CZ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istina" panose="03060402040406080204" pitchFamily="66" charset="0"/>
                <a:ea typeface="+mj-ea"/>
                <a:cs typeface="+mj-cs"/>
              </a:rPr>
              <a:t>sapiens</a:t>
            </a:r>
            <a:endParaRPr kumimoji="0" lang="cs-CZ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istina" panose="03060402040406080204" pitchFamily="66" charset="0"/>
              <a:ea typeface="+mj-ea"/>
              <a:cs typeface="+mj-cs"/>
            </a:endParaRPr>
          </a:p>
        </p:txBody>
      </p:sp>
      <p:sp>
        <p:nvSpPr>
          <p:cNvPr id="19" name="Nadpis 1"/>
          <p:cNvSpPr txBox="1">
            <a:spLocks/>
          </p:cNvSpPr>
          <p:nvPr/>
        </p:nvSpPr>
        <p:spPr>
          <a:xfrm>
            <a:off x="873754" y="4538526"/>
            <a:ext cx="43966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ina" panose="02000605080000020002" pitchFamily="50" charset="-18"/>
                <a:ea typeface="+mj-ea"/>
                <a:cs typeface="+mj-cs"/>
              </a:rPr>
              <a:t>7.11.2018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1709207" y="4544958"/>
            <a:ext cx="43966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criptina" panose="02000605080000020002" pitchFamily="50" charset="-18"/>
                <a:ea typeface="+mj-ea"/>
                <a:cs typeface="+mj-cs"/>
              </a:rPr>
              <a:t>25 000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8813BC8-F9E5-4A98-8D44-0BF9AEF7F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88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9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642988" y="348664"/>
            <a:ext cx="4777270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900" b="1" i="0" u="none" strike="noStrike" kern="1200" cap="none" spc="0" normalizeH="0" baseline="0" noProof="0" dirty="0">
                <a:ln>
                  <a:noFill/>
                </a:ln>
                <a:solidFill>
                  <a:srgbClr val="EAA5A2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Hra</a:t>
            </a:r>
            <a:endParaRPr kumimoji="0" lang="cs-CZ" sz="9600" b="1" i="0" u="none" strike="noStrike" kern="1200" cap="none" spc="0" normalizeH="0" baseline="0" noProof="0" dirty="0">
              <a:ln>
                <a:noFill/>
              </a:ln>
              <a:solidFill>
                <a:srgbClr val="EAA5A2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grpSp>
        <p:nvGrpSpPr>
          <p:cNvPr id="16" name="Skupina 15"/>
          <p:cNvGrpSpPr/>
          <p:nvPr/>
        </p:nvGrpSpPr>
        <p:grpSpPr>
          <a:xfrm>
            <a:off x="303249" y="3852038"/>
            <a:ext cx="5692726" cy="2413087"/>
            <a:chOff x="3715642" y="-3416541"/>
            <a:chExt cx="5692726" cy="2413087"/>
          </a:xfrm>
        </p:grpSpPr>
        <p:sp>
          <p:nvSpPr>
            <p:cNvPr id="14" name="Zástupný symbol pro obsah 2"/>
            <p:cNvSpPr txBox="1">
              <a:spLocks/>
            </p:cNvSpPr>
            <p:nvPr/>
          </p:nvSpPr>
          <p:spPr>
            <a:xfrm>
              <a:off x="3715642" y="-3416541"/>
              <a:ext cx="5692726" cy="241308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cs-CZ" sz="8800" b="0" i="0" u="none" strike="noStrike" kern="1400" cap="none" spc="196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FORMUJE</a:t>
              </a:r>
              <a:endParaRPr kumimoji="0" lang="cs-CZ" sz="80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4418462" y="-2486885"/>
              <a:ext cx="4051109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MOZEK SAVCŮ</a:t>
              </a:r>
            </a:p>
          </p:txBody>
        </p:sp>
      </p:grp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/>
          <a:srcRect t="38149"/>
          <a:stretch/>
        </p:blipFill>
        <p:spPr>
          <a:xfrm>
            <a:off x="11125879" y="6362943"/>
            <a:ext cx="562504" cy="25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">
      <a:majorFont>
        <a:latin typeface="Gabriola"/>
        <a:ea typeface=""/>
        <a:cs typeface=""/>
      </a:majorFont>
      <a:minorFont>
        <a:latin typeface="Gabriol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">
      <a:majorFont>
        <a:latin typeface="Gabriola"/>
        <a:ea typeface=""/>
        <a:cs typeface=""/>
      </a:majorFont>
      <a:minorFont>
        <a:latin typeface="Gabriol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8556</TotalTime>
  <Words>545</Words>
  <Application>Microsoft Office PowerPoint</Application>
  <PresentationFormat>Širokoúhlá obrazovka</PresentationFormat>
  <Paragraphs>141</Paragraphs>
  <Slides>28</Slides>
  <Notes>24</Notes>
  <HiddenSlides>0</HiddenSlides>
  <MMClips>1</MMClips>
  <ScaleCrop>false</ScaleCrop>
  <HeadingPairs>
    <vt:vector size="6" baseType="variant">
      <vt:variant>
        <vt:lpstr>Použitá písma</vt:lpstr>
      </vt:variant>
      <vt:variant>
        <vt:i4>14</vt:i4>
      </vt:variant>
      <vt:variant>
        <vt:lpstr>Motiv</vt:lpstr>
      </vt:variant>
      <vt:variant>
        <vt:i4>10</vt:i4>
      </vt:variant>
      <vt:variant>
        <vt:lpstr>Nadpisy snímků</vt:lpstr>
      </vt:variant>
      <vt:variant>
        <vt:i4>28</vt:i4>
      </vt:variant>
    </vt:vector>
  </HeadingPairs>
  <TitlesOfParts>
    <vt:vector size="52" baseType="lpstr">
      <vt:lpstr>3rd Man</vt:lpstr>
      <vt:lpstr>Arial</vt:lpstr>
      <vt:lpstr>Baron Kuffner CE</vt:lpstr>
      <vt:lpstr>Calibri</vt:lpstr>
      <vt:lpstr>Calibri Light</vt:lpstr>
      <vt:lpstr>Courier New</vt:lpstr>
      <vt:lpstr>Freehand575 BT</vt:lpstr>
      <vt:lpstr>Gabriola</vt:lpstr>
      <vt:lpstr>Haunt AOE</vt:lpstr>
      <vt:lpstr>Pristina</vt:lpstr>
      <vt:lpstr>Roboto</vt:lpstr>
      <vt:lpstr>Sakkal Majalla</vt:lpstr>
      <vt:lpstr>Scriptina</vt:lpstr>
      <vt:lpstr>Steamy</vt:lpstr>
      <vt:lpstr>Motiv Office</vt:lpstr>
      <vt:lpstr>5_Motiv Office</vt:lpstr>
      <vt:lpstr>1_Motiv sady Office</vt:lpstr>
      <vt:lpstr>2_Motiv Office</vt:lpstr>
      <vt:lpstr>3_Motiv sady Office</vt:lpstr>
      <vt:lpstr>3_Motiv Office</vt:lpstr>
      <vt:lpstr>7_Motiv Office</vt:lpstr>
      <vt:lpstr>1_Motiv Office</vt:lpstr>
      <vt:lpstr>4_Motiv sady Office</vt:lpstr>
      <vt:lpstr>6_Motiv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Respekt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Chceme, aby U NÁS VZNIKALY INOVACE, A ABY LIDI SDÍLELI INFORMACE.</vt:lpstr>
      <vt:lpstr>Prezentace aplikace PowerPoint</vt:lpstr>
      <vt:lpstr>Chceme leadership, který nás připraví na 4.0</vt:lpstr>
      <vt:lpstr>Prezentace aplikace PowerPoint</vt:lpstr>
      <vt:lpstr>Chceme, aby si naši talenti osahali SPOLUPRÁCI NAPŘÍČ TÝMY.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Tlukot srdce. To je tlukot srdce člověka, který za pár minut zemře.</dc:title>
  <dc:creator>Jiří Bréda</dc:creator>
  <cp:lastModifiedBy>Kateřina Čumpelová</cp:lastModifiedBy>
  <cp:revision>60</cp:revision>
  <dcterms:created xsi:type="dcterms:W3CDTF">2017-12-01T19:17:06Z</dcterms:created>
  <dcterms:modified xsi:type="dcterms:W3CDTF">2018-11-12T12:22:24Z</dcterms:modified>
</cp:coreProperties>
</file>